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</p:sldIdLst>
  <p:sldSz cy="5143500" cx="9144000"/>
  <p:notesSz cx="6858000" cy="9144000"/>
  <p:embeddedFontLst>
    <p:embeddedFont>
      <p:font typeface="Anton"/>
      <p:regular r:id="rId113"/>
    </p:embeddedFont>
    <p:embeddedFont>
      <p:font typeface="Lato"/>
      <p:regular r:id="rId114"/>
      <p:bold r:id="rId115"/>
      <p:italic r:id="rId116"/>
      <p:boldItalic r:id="rId117"/>
    </p:embeddedFont>
    <p:embeddedFont>
      <p:font typeface="Helvetica Neue"/>
      <p:regular r:id="rId118"/>
      <p:bold r:id="rId119"/>
      <p:italic r:id="rId120"/>
      <p:boldItalic r:id="rId121"/>
    </p:embeddedFont>
    <p:embeddedFont>
      <p:font typeface="Helvetica Neue Light"/>
      <p:regular r:id="rId122"/>
      <p:bold r:id="rId123"/>
      <p:italic r:id="rId124"/>
      <p:boldItalic r:id="rId1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7CA013-DB0A-472E-A4F6-1911C721AA0F}">
  <a:tblStyle styleId="{317CA013-DB0A-472E-A4F6-1911C721AA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C470582-36A2-4FBC-B2A3-F3E82DE16FC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121" Type="http://schemas.openxmlformats.org/officeDocument/2006/relationships/font" Target="fonts/HelveticaNeue-boldItalic.fntdata"/><Relationship Id="rId25" Type="http://schemas.openxmlformats.org/officeDocument/2006/relationships/slide" Target="slides/slide18.xml"/><Relationship Id="rId120" Type="http://schemas.openxmlformats.org/officeDocument/2006/relationships/font" Target="fonts/HelveticaNeue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font" Target="fonts/HelveticaNeueLight-boldItalic.fntdata"/><Relationship Id="rId29" Type="http://schemas.openxmlformats.org/officeDocument/2006/relationships/slide" Target="slides/slide22.xml"/><Relationship Id="rId124" Type="http://schemas.openxmlformats.org/officeDocument/2006/relationships/font" Target="fonts/HelveticaNeueLight-italic.fntdata"/><Relationship Id="rId123" Type="http://schemas.openxmlformats.org/officeDocument/2006/relationships/font" Target="fonts/HelveticaNeueLight-bold.fntdata"/><Relationship Id="rId122" Type="http://schemas.openxmlformats.org/officeDocument/2006/relationships/font" Target="fonts/HelveticaNeueLight-regular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HelveticaNeue-regular.fntdata"/><Relationship Id="rId117" Type="http://schemas.openxmlformats.org/officeDocument/2006/relationships/font" Target="fonts/Lato-boldItalic.fntdata"/><Relationship Id="rId116" Type="http://schemas.openxmlformats.org/officeDocument/2006/relationships/font" Target="fonts/Lato-italic.fntdata"/><Relationship Id="rId115" Type="http://schemas.openxmlformats.org/officeDocument/2006/relationships/font" Target="fonts/Lato-bold.fntdata"/><Relationship Id="rId119" Type="http://schemas.openxmlformats.org/officeDocument/2006/relationships/font" Target="fonts/HelveticaNeue-bold.fntdata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Lato-regular.fntdata"/><Relationship Id="rId18" Type="http://schemas.openxmlformats.org/officeDocument/2006/relationships/slide" Target="slides/slide11.xml"/><Relationship Id="rId113" Type="http://schemas.openxmlformats.org/officeDocument/2006/relationships/font" Target="fonts/Anton-regular.fntdata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5/10 minutos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aprender elegir qué elemento renderizar según alguna condición.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sería un gran ejemplo demostrar un botón de sin stock, si el prop de stock es 0; o el de comprar, si el stock es mayor a 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20 minutos.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Crear un componente que cumpla la función de un loading/spinner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sería ideal dividir la clase en break-out rooms, donde los tutores tengan su sala con sus alumnos a cargo para realizar este desafío. El/La tutor/a deberá explicar nuevamente el desafío, encargándose de dar los tips básicos para orientar cómo encarar este desafío. A los 10 minutos, tendrá que preguntar si alguien tuvo algún problema para hacerlo. A los 15, lo ideal sería que él/ella mismo/a se encargue de resolverlo.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las subsiguientes slides de challenges genéricos.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Técnica de renderización en atributos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5/10 minutos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crear ejemplos dinámicos para atributos de algunos tagname.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-.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0efeed7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f0efeed7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efeed77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f0efeed7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Actividad - Crea tu item collection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20 minutos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crear en la base de datos las colecciones de item, y opcional la de categoría.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sería ideal dividir la clase en break-out rooms, donde cada tutor/a tenga una sala con sus estudiantes a cargo para realizar este desafío. Allí deberán explicar nuevamente el desafío, encargándose de dar los tips básicos para orientar cómo encararlo. A los 10 minutos, deberán preguntar si alguien tuvo algún problema para hacerlo. A los 15, lo ideal sería que él/ella mismo/a se encargue de resolver el desafío.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-.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7" name="Google Shape;927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3" name="Google Shape;1003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Demostración - Consumiendo la base de datos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Duración: 5/10 minutos.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Objetivos: configurar la app para recibir el dato de ItemCollection.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Modalidad de agrupamiento: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Observaciones/notas: sería ideal explicar por qué ponemos la propiedad de categoryID en el campo de ítems.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.png"/><Relationship Id="rId4" Type="http://schemas.openxmlformats.org/officeDocument/2006/relationships/image" Target="../media/image7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.png"/><Relationship Id="rId4" Type="http://schemas.openxmlformats.org/officeDocument/2006/relationships/image" Target="../media/image7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0.png"/><Relationship Id="rId4" Type="http://schemas.openxmlformats.org/officeDocument/2006/relationships/image" Target="../media/image8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0.png"/><Relationship Id="rId4" Type="http://schemas.openxmlformats.org/officeDocument/2006/relationships/image" Target="../media/image7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0.png"/><Relationship Id="rId4" Type="http://schemas.openxmlformats.org/officeDocument/2006/relationships/image" Target="../media/image7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tackblitz.com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ckblitz.com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3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hyperlink" Target="https://es.reactjs.org/docs/hooks-reference.html#usememo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Relationship Id="rId5" Type="http://schemas.openxmlformats.org/officeDocument/2006/relationships/hyperlink" Target="https://www.youtube.com/watch?v=UP091FeB-3o" TargetMode="External"/><Relationship Id="rId6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Relationship Id="rId5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Relationship Id="rId5" Type="http://schemas.openxmlformats.org/officeDocument/2006/relationships/image" Target="../media/image7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Relationship Id="rId5" Type="http://schemas.openxmlformats.org/officeDocument/2006/relationships/image" Target="../media/image7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.png"/><Relationship Id="rId4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.png"/><Relationship Id="rId4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.png"/><Relationship Id="rId4" Type="http://schemas.openxmlformats.org/officeDocument/2006/relationships/image" Target="../media/image63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Relationship Id="rId5" Type="http://schemas.openxmlformats.org/officeDocument/2006/relationships/image" Target="../media/image6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Relationship Id="rId5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.png"/><Relationship Id="rId4" Type="http://schemas.openxmlformats.org/officeDocument/2006/relationships/image" Target="../media/image81.png"/><Relationship Id="rId5" Type="http://schemas.openxmlformats.org/officeDocument/2006/relationships/image" Target="../media/image6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.png"/><Relationship Id="rId4" Type="http://schemas.openxmlformats.org/officeDocument/2006/relationships/image" Target="../media/image59.png"/><Relationship Id="rId5" Type="http://schemas.openxmlformats.org/officeDocument/2006/relationships/image" Target="../media/image5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.png"/><Relationship Id="rId4" Type="http://schemas.openxmlformats.org/officeDocument/2006/relationships/image" Target="../media/image6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.png"/><Relationship Id="rId4" Type="http://schemas.openxmlformats.org/officeDocument/2006/relationships/image" Target="../media/image6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.png"/><Relationship Id="rId4" Type="http://schemas.openxmlformats.org/officeDocument/2006/relationships/image" Target="../media/image69.png"/><Relationship Id="rId5" Type="http://schemas.openxmlformats.org/officeDocument/2006/relationships/image" Target="../media/image6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.png"/><Relationship Id="rId4" Type="http://schemas.openxmlformats.org/officeDocument/2006/relationships/image" Target="../media/image6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.png"/><Relationship Id="rId4" Type="http://schemas.openxmlformats.org/officeDocument/2006/relationships/image" Target="../media/image6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.png"/><Relationship Id="rId4" Type="http://schemas.openxmlformats.org/officeDocument/2006/relationships/image" Target="../media/image69.png"/><Relationship Id="rId5" Type="http://schemas.openxmlformats.org/officeDocument/2006/relationships/image" Target="../media/image6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.png"/><Relationship Id="rId4" Type="http://schemas.openxmlformats.org/officeDocument/2006/relationships/image" Target="../media/image7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.png"/><Relationship Id="rId4" Type="http://schemas.openxmlformats.org/officeDocument/2006/relationships/image" Target="../media/image7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.png"/><Relationship Id="rId4" Type="http://schemas.openxmlformats.org/officeDocument/2006/relationships/image" Target="../media/image7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.png"/><Relationship Id="rId4" Type="http://schemas.openxmlformats.org/officeDocument/2006/relationships/image" Target="../media/image37.gif"/><Relationship Id="rId5" Type="http://schemas.openxmlformats.org/officeDocument/2006/relationships/image" Target="../media/image7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RENDERIZADO CONDICIONAL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6.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/>
        </p:nvSpPr>
        <p:spPr>
          <a:xfrm>
            <a:off x="368200" y="957850"/>
            <a:ext cx="79539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/>
        </p:nvSpPr>
        <p:spPr>
          <a:xfrm>
            <a:off x="368200" y="957850"/>
            <a:ext cx="79539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pensamos en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React-way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obtendremos este diagrama: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3782875" y="193100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511225" y="2411275"/>
            <a:ext cx="1186500" cy="58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START RENDER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4" name="Google Shape;184;p34"/>
          <p:cNvSpPr txBox="1"/>
          <p:nvPr/>
        </p:nvSpPr>
        <p:spPr>
          <a:xfrm>
            <a:off x="2108725" y="2480575"/>
            <a:ext cx="11475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LOADING?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5" name="Google Shape;185;p34"/>
          <p:cNvCxnSpPr>
            <a:stCxn id="182" idx="3"/>
            <a:endCxn id="186" idx="1"/>
          </p:cNvCxnSpPr>
          <p:nvPr/>
        </p:nvCxnSpPr>
        <p:spPr>
          <a:xfrm>
            <a:off x="4794175" y="215495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" name="Google Shape;187;p34"/>
          <p:cNvSpPr txBox="1"/>
          <p:nvPr/>
        </p:nvSpPr>
        <p:spPr>
          <a:xfrm>
            <a:off x="3782875" y="2991650"/>
            <a:ext cx="10113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8" name="Google Shape;188;p34"/>
          <p:cNvCxnSpPr>
            <a:stCxn id="187" idx="3"/>
            <a:endCxn id="189" idx="1"/>
          </p:cNvCxnSpPr>
          <p:nvPr/>
        </p:nvCxnSpPr>
        <p:spPr>
          <a:xfrm>
            <a:off x="4794175" y="321560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6" name="Google Shape;186;p34"/>
          <p:cNvSpPr txBox="1"/>
          <p:nvPr/>
        </p:nvSpPr>
        <p:spPr>
          <a:xfrm>
            <a:off x="5543975" y="193100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H2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0" name="Google Shape;190;p34"/>
          <p:cNvCxnSpPr>
            <a:stCxn id="186" idx="3"/>
            <a:endCxn id="191" idx="0"/>
          </p:cNvCxnSpPr>
          <p:nvPr/>
        </p:nvCxnSpPr>
        <p:spPr>
          <a:xfrm>
            <a:off x="6555275" y="2154950"/>
            <a:ext cx="920700" cy="3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9" name="Google Shape;189;p34"/>
          <p:cNvSpPr txBox="1"/>
          <p:nvPr/>
        </p:nvSpPr>
        <p:spPr>
          <a:xfrm>
            <a:off x="5543975" y="2991650"/>
            <a:ext cx="10113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H3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1" name="Google Shape;191;p34"/>
          <p:cNvSpPr txBox="1"/>
          <p:nvPr/>
        </p:nvSpPr>
        <p:spPr>
          <a:xfrm>
            <a:off x="6630275" y="2480575"/>
            <a:ext cx="16917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 = H2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2" name="Google Shape;192;p34"/>
          <p:cNvCxnSpPr>
            <a:stCxn id="184" idx="3"/>
            <a:endCxn id="182" idx="1"/>
          </p:cNvCxnSpPr>
          <p:nvPr/>
        </p:nvCxnSpPr>
        <p:spPr>
          <a:xfrm flipH="1" rot="10800000">
            <a:off x="3256225" y="2154925"/>
            <a:ext cx="526800" cy="5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34"/>
          <p:cNvCxnSpPr>
            <a:stCxn id="184" idx="3"/>
            <a:endCxn id="187" idx="1"/>
          </p:cNvCxnSpPr>
          <p:nvPr/>
        </p:nvCxnSpPr>
        <p:spPr>
          <a:xfrm>
            <a:off x="3256225" y="2704525"/>
            <a:ext cx="52680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4" name="Google Shape;194;p34"/>
          <p:cNvCxnSpPr>
            <a:stCxn id="183" idx="3"/>
            <a:endCxn id="184" idx="1"/>
          </p:cNvCxnSpPr>
          <p:nvPr/>
        </p:nvCxnSpPr>
        <p:spPr>
          <a:xfrm>
            <a:off x="1697725" y="2704525"/>
            <a:ext cx="41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5" name="Google Shape;195;p34"/>
          <p:cNvSpPr txBox="1"/>
          <p:nvPr/>
        </p:nvSpPr>
        <p:spPr>
          <a:xfrm>
            <a:off x="1963500" y="325702"/>
            <a:ext cx="5217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b="1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24"/>
          <p:cNvSpPr txBox="1"/>
          <p:nvPr/>
        </p:nvSpPr>
        <p:spPr>
          <a:xfrm>
            <a:off x="1408536" y="2176874"/>
            <a:ext cx="6326928" cy="2282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CART VIEW &amp; ITEM COLLECTION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PARTE 1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66" name="Google Shape;1066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974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24"/>
          <p:cNvSpPr txBox="1"/>
          <p:nvPr/>
        </p:nvSpPr>
        <p:spPr>
          <a:xfrm>
            <a:off x="632159" y="3331265"/>
            <a:ext cx="7985700" cy="112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Expande tu componente Cart.jsx con e</a:t>
            </a:r>
            <a:r>
              <a:rPr b="1" i="0" lang="es-419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</a:t>
            </a:r>
            <a:r>
              <a:rPr b="0" i="0" lang="es-419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desglose de la compra, y actualiza tu CartWidget.jsx para hacerlo reactivo al contexto.</a:t>
            </a:r>
            <a:endParaRPr b="0" i="1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2" name="Google Shape;1072;p125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{317CA013-DB0A-472E-A4F6-1911C721AA0F}</a:tableStyleId>
              </a:tblPr>
              <a:tblGrid>
                <a:gridCol w="2945825"/>
                <a:gridCol w="3822275"/>
                <a:gridCol w="2069375"/>
              </a:tblGrid>
              <a:tr h="4638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CART VIEW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7090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419" sz="13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GitHub. Debe tener el nombre </a:t>
                      </a:r>
                      <a:r>
                        <a:rPr lang="es-419" sz="13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419" sz="13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-419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incluir sugerencias.</a:t>
                      </a:r>
                      <a:endParaRPr sz="13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550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3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s-419" sz="13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3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3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Expande tu componente Cart.js con el desglose de la compra, y actualiza tu CartWidget.js para hacerlo reactivo al contexto.</a:t>
                      </a:r>
                      <a:endParaRPr b="1"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419" sz="1300" u="none" cap="none" strike="noStrike"/>
                        <a:t>&gt;&gt;</a:t>
                      </a:r>
                      <a:r>
                        <a:rPr b="1" lang="es-419" sz="13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 Light"/>
                        <a:buChar char="-"/>
                      </a:pPr>
                      <a:r>
                        <a:rPr lang="es-419" sz="13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Cart.js </a:t>
                      </a:r>
                      <a:endParaRPr sz="13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 Light"/>
                        <a:buChar char="-"/>
                      </a:pPr>
                      <a:r>
                        <a:rPr lang="es-419" sz="13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 mostrar el desglose de tu carrito y el precio total.</a:t>
                      </a:r>
                      <a:endParaRPr sz="13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 Light"/>
                        <a:buChar char="-"/>
                      </a:pPr>
                      <a:r>
                        <a:rPr lang="es-419" sz="13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 estar agregada la ruta ‘cart’ al BrowserRouter.</a:t>
                      </a:r>
                      <a:endParaRPr sz="13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 Light"/>
                        <a:buChar char="-"/>
                      </a:pPr>
                      <a:r>
                        <a:rPr lang="es-419" sz="13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 mostrar todos los ítems agregados agrupados.</a:t>
                      </a:r>
                      <a:endParaRPr sz="13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 Light"/>
                        <a:buChar char="-"/>
                      </a:pPr>
                      <a:r>
                        <a:rPr lang="es-419" sz="13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 cada tipo de ítem, incluye un control para eliminar ítems.</a:t>
                      </a:r>
                      <a:endParaRPr sz="13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 Light"/>
                        <a:buChar char="-"/>
                      </a:pPr>
                      <a:r>
                        <a:rPr lang="es-419" sz="13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 no haber ítems muestra un mensaje, de manera condicional, diciendo que no hay ítems y un react-router Link o un botón para que pueda volver al Landing (ItemDetailContainer.js) para buscar y comprar algo.</a:t>
                      </a:r>
                      <a:endParaRPr sz="13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 Light"/>
                        <a:buChar char="-"/>
                      </a:pPr>
                      <a:r>
                        <a:rPr lang="es-419" sz="13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CartWidget.js.</a:t>
                      </a:r>
                      <a:endParaRPr sz="13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 Light"/>
                        <a:buChar char="-"/>
                      </a:pPr>
                      <a:r>
                        <a:rPr lang="es-419" sz="13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Ahora debe consumir el CartContext y mostrar en tiempo real (aparte del ícono) qué cantidad de ítems están agregados (2 camisas y 1 gorro equivaldrían a 3 items).</a:t>
                      </a:r>
                      <a:endParaRPr sz="13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 Light"/>
                        <a:buChar char="-"/>
                      </a:pPr>
                      <a:r>
                        <a:rPr lang="es-419" sz="13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cart widget no se debe mostrar más si no hay items en el carrito, aplicando la técnica que elijas (dismount, style, etc).</a:t>
                      </a:r>
                      <a:endParaRPr sz="13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073" name="Google Shape;1073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0785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6"/>
          <p:cNvSpPr txBox="1"/>
          <p:nvPr/>
        </p:nvSpPr>
        <p:spPr>
          <a:xfrm>
            <a:off x="1443000" y="2291687"/>
            <a:ext cx="6258000" cy="13885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CART VIEW &amp; ITEM COLLECTION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PARTE 2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80" name="Google Shape;1080;p126"/>
          <p:cNvSpPr txBox="1"/>
          <p:nvPr/>
        </p:nvSpPr>
        <p:spPr>
          <a:xfrm>
            <a:off x="938100" y="3727589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Conecta tu ItemCollection ( Firestore )a tu ItemListContainer y ItemDetailContainer.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81" name="Google Shape;1081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7" name="Google Shape;1087;p127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{4C470582-36A2-4FBC-B2A3-F3E82DE16FCA}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ITEM COLLECTION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5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GitHub. Aclarar que debe tener el nombre </a:t>
                      </a: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5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sz="15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-419" sz="15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 preferible que se tenga acceso a una cuenta de Google antes de la clase (creando una nueva o usando la suya personal), para optimizar el tiempo del módulo.</a:t>
                      </a:r>
                      <a:endParaRPr sz="15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b="1" lang="es-419" sz="1500" u="none" cap="none" strike="noStrike"/>
                        <a:t>&gt;&gt;</a:t>
                      </a:r>
                      <a:r>
                        <a:rPr b="1" lang="es-419" sz="15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5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5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conecta tu nueva ItemCollection de Google Firestore a tu ItemListContainer y ItemDetailContainer.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sz="1500" u="none" cap="none" strike="noStrike"/>
                        <a:t>&gt;&gt;</a:t>
                      </a:r>
                      <a:r>
                        <a:rPr b="1" lang="es-419" sz="15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"/>
                        <a:buChar char="-"/>
                      </a:pP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Conecta tu colección de firestore con el listado de ítems y con el detalle de ítem.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"/>
                        <a:buChar char="-"/>
                      </a:pP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Elimina los async mocks (promises) y reemplazalos por los llamados de Firestore.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"/>
                        <a:buChar char="-"/>
                      </a:pP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 navegas a /item/:id, debe ocurrir una consulta de (1) documento.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"/>
                        <a:buChar char="-"/>
                      </a:pPr>
                      <a:r>
                        <a:rPr lang="es-419" sz="15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 navegas al catálogo, debes consultar (N) documentos con un query filtrado, implementando la lógica de categorías y obteniendo el id de categoría del parámetro de react-router :categoryId.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088" name="Google Shape;1088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8"/>
          <p:cNvSpPr txBox="1"/>
          <p:nvPr/>
        </p:nvSpPr>
        <p:spPr>
          <a:xfrm>
            <a:off x="1956450" y="2623175"/>
            <a:ext cx="5231100" cy="2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Rendering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Firebase.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Firestore.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Queries.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5" name="Google Shape;1095;p12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-419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2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1101" name="Google Shape;1101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/>
        </p:nvSpPr>
        <p:spPr>
          <a:xfrm>
            <a:off x="368200" y="957850"/>
            <a:ext cx="79539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/>
          <p:nvPr/>
        </p:nvSpPr>
        <p:spPr>
          <a:xfrm>
            <a:off x="368200" y="957850"/>
            <a:ext cx="79539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segundo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render se vería así: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3782875" y="1931000"/>
            <a:ext cx="10113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511225" y="2411275"/>
            <a:ext cx="1186500" cy="58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START RENDER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2108725" y="2480575"/>
            <a:ext cx="11475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LOADING?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6" name="Google Shape;206;p35"/>
          <p:cNvCxnSpPr>
            <a:stCxn id="203" idx="3"/>
            <a:endCxn id="207" idx="1"/>
          </p:cNvCxnSpPr>
          <p:nvPr/>
        </p:nvCxnSpPr>
        <p:spPr>
          <a:xfrm>
            <a:off x="4794175" y="215495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" name="Google Shape;208;p35"/>
          <p:cNvSpPr txBox="1"/>
          <p:nvPr/>
        </p:nvSpPr>
        <p:spPr>
          <a:xfrm>
            <a:off x="3782875" y="299165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9" name="Google Shape;209;p35"/>
          <p:cNvCxnSpPr>
            <a:stCxn id="208" idx="3"/>
            <a:endCxn id="210" idx="1"/>
          </p:cNvCxnSpPr>
          <p:nvPr/>
        </p:nvCxnSpPr>
        <p:spPr>
          <a:xfrm>
            <a:off x="4794175" y="321560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" name="Google Shape;207;p35"/>
          <p:cNvSpPr txBox="1"/>
          <p:nvPr/>
        </p:nvSpPr>
        <p:spPr>
          <a:xfrm>
            <a:off x="5543975" y="1931000"/>
            <a:ext cx="10113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H2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5543975" y="299165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H3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1" name="Google Shape;211;p35"/>
          <p:cNvCxnSpPr>
            <a:stCxn id="210" idx="3"/>
            <a:endCxn id="212" idx="2"/>
          </p:cNvCxnSpPr>
          <p:nvPr/>
        </p:nvCxnSpPr>
        <p:spPr>
          <a:xfrm flipH="1" rot="10800000">
            <a:off x="6555275" y="2928500"/>
            <a:ext cx="850200" cy="2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" name="Google Shape;212;p35"/>
          <p:cNvSpPr txBox="1"/>
          <p:nvPr/>
        </p:nvSpPr>
        <p:spPr>
          <a:xfrm>
            <a:off x="6630275" y="2480575"/>
            <a:ext cx="15501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 = h3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3" name="Google Shape;213;p35"/>
          <p:cNvCxnSpPr>
            <a:stCxn id="205" idx="3"/>
            <a:endCxn id="203" idx="1"/>
          </p:cNvCxnSpPr>
          <p:nvPr/>
        </p:nvCxnSpPr>
        <p:spPr>
          <a:xfrm flipH="1" rot="10800000">
            <a:off x="3256225" y="2154925"/>
            <a:ext cx="526800" cy="5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p35"/>
          <p:cNvCxnSpPr>
            <a:stCxn id="205" idx="3"/>
            <a:endCxn id="208" idx="1"/>
          </p:cNvCxnSpPr>
          <p:nvPr/>
        </p:nvCxnSpPr>
        <p:spPr>
          <a:xfrm>
            <a:off x="3256225" y="2704525"/>
            <a:ext cx="52680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p35"/>
          <p:cNvCxnSpPr>
            <a:stCxn id="204" idx="3"/>
            <a:endCxn id="205" idx="1"/>
          </p:cNvCxnSpPr>
          <p:nvPr/>
        </p:nvCxnSpPr>
        <p:spPr>
          <a:xfrm>
            <a:off x="1697725" y="2704525"/>
            <a:ext cx="41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" name="Google Shape;216;p35"/>
          <p:cNvSpPr txBox="1"/>
          <p:nvPr/>
        </p:nvSpPr>
        <p:spPr>
          <a:xfrm>
            <a:off x="5436591" y="1384500"/>
            <a:ext cx="1550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Desmontaje 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h2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7" name="Google Shape;217;p35"/>
          <p:cNvCxnSpPr/>
          <p:nvPr/>
        </p:nvCxnSpPr>
        <p:spPr>
          <a:xfrm>
            <a:off x="7354000" y="2941350"/>
            <a:ext cx="58890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" name="Google Shape;218;p35"/>
          <p:cNvSpPr txBox="1"/>
          <p:nvPr/>
        </p:nvSpPr>
        <p:spPr>
          <a:xfrm>
            <a:off x="7942925" y="3215725"/>
            <a:ext cx="1147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Montaje h3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368200" y="4052300"/>
            <a:ext cx="67797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caso es simple porque un h2 o h3 no son componentes complejos que tengan una sub-jerarquía de nodos dentro.</a:t>
            </a:r>
            <a:endParaRPr b="0" i="0" sz="17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5346675" y="1673213"/>
            <a:ext cx="469500" cy="4281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1963500" y="325702"/>
            <a:ext cx="5217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b="1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/>
        </p:nvSpPr>
        <p:spPr>
          <a:xfrm>
            <a:off x="368200" y="957850"/>
            <a:ext cx="79539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/>
        </p:nvSpPr>
        <p:spPr>
          <a:xfrm>
            <a:off x="368200" y="957850"/>
            <a:ext cx="7953900" cy="3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en cambio... 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1857700" y="1856725"/>
            <a:ext cx="10113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484925" y="1003225"/>
            <a:ext cx="1186500" cy="58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START RENDER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504425" y="2571750"/>
            <a:ext cx="11475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LOADING?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32" name="Google Shape;232;p36"/>
          <p:cNvCxnSpPr>
            <a:stCxn id="229" idx="3"/>
            <a:endCxn id="233" idx="1"/>
          </p:cNvCxnSpPr>
          <p:nvPr/>
        </p:nvCxnSpPr>
        <p:spPr>
          <a:xfrm>
            <a:off x="2869000" y="2080675"/>
            <a:ext cx="5484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4" name="Google Shape;234;p36"/>
          <p:cNvSpPr txBox="1"/>
          <p:nvPr/>
        </p:nvSpPr>
        <p:spPr>
          <a:xfrm>
            <a:off x="1857700" y="301965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5" name="Google Shape;235;p36"/>
          <p:cNvCxnSpPr>
            <a:stCxn id="234" idx="3"/>
            <a:endCxn id="236" idx="1"/>
          </p:cNvCxnSpPr>
          <p:nvPr/>
        </p:nvCxnSpPr>
        <p:spPr>
          <a:xfrm>
            <a:off x="2869000" y="3243600"/>
            <a:ext cx="9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" name="Google Shape;233;p36"/>
          <p:cNvSpPr txBox="1"/>
          <p:nvPr/>
        </p:nvSpPr>
        <p:spPr>
          <a:xfrm>
            <a:off x="3417475" y="1823725"/>
            <a:ext cx="1308600" cy="54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Stateful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3839500" y="3019650"/>
            <a:ext cx="10113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H3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37" name="Google Shape;237;p36"/>
          <p:cNvCxnSpPr>
            <a:stCxn id="236" idx="3"/>
            <a:endCxn id="238" idx="1"/>
          </p:cNvCxnSpPr>
          <p:nvPr/>
        </p:nvCxnSpPr>
        <p:spPr>
          <a:xfrm flipH="1" rot="10800000">
            <a:off x="4850800" y="3063300"/>
            <a:ext cx="12393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8" name="Google Shape;238;p36"/>
          <p:cNvSpPr txBox="1"/>
          <p:nvPr/>
        </p:nvSpPr>
        <p:spPr>
          <a:xfrm>
            <a:off x="6089975" y="2839500"/>
            <a:ext cx="1550100" cy="447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 = h3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9" name="Google Shape;239;p36"/>
          <p:cNvCxnSpPr>
            <a:stCxn id="231" idx="3"/>
            <a:endCxn id="229" idx="1"/>
          </p:cNvCxnSpPr>
          <p:nvPr/>
        </p:nvCxnSpPr>
        <p:spPr>
          <a:xfrm flipH="1" rot="10800000">
            <a:off x="1651925" y="2080800"/>
            <a:ext cx="205800" cy="7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0" name="Google Shape;240;p36"/>
          <p:cNvCxnSpPr>
            <a:stCxn id="231" idx="3"/>
            <a:endCxn id="234" idx="1"/>
          </p:cNvCxnSpPr>
          <p:nvPr/>
        </p:nvCxnSpPr>
        <p:spPr>
          <a:xfrm>
            <a:off x="1651925" y="2795700"/>
            <a:ext cx="205800" cy="4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1" name="Google Shape;241;p36"/>
          <p:cNvCxnSpPr>
            <a:stCxn id="230" idx="2"/>
            <a:endCxn id="231" idx="0"/>
          </p:cNvCxnSpPr>
          <p:nvPr/>
        </p:nvCxnSpPr>
        <p:spPr>
          <a:xfrm>
            <a:off x="1078175" y="1589725"/>
            <a:ext cx="0" cy="9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2" name="Google Shape;242;p36"/>
          <p:cNvCxnSpPr>
            <a:stCxn id="238" idx="0"/>
          </p:cNvCxnSpPr>
          <p:nvPr/>
        </p:nvCxnSpPr>
        <p:spPr>
          <a:xfrm flipH="1" rot="10800000">
            <a:off x="6865025" y="1939800"/>
            <a:ext cx="508500" cy="8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3" name="Google Shape;243;p36"/>
          <p:cNvSpPr txBox="1"/>
          <p:nvPr/>
        </p:nvSpPr>
        <p:spPr>
          <a:xfrm>
            <a:off x="6914950" y="1361675"/>
            <a:ext cx="14373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Desmontaje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StatefulComp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36"/>
          <p:cNvCxnSpPr>
            <a:stCxn id="238" idx="3"/>
          </p:cNvCxnSpPr>
          <p:nvPr/>
        </p:nvCxnSpPr>
        <p:spPr>
          <a:xfrm>
            <a:off x="7640075" y="3063450"/>
            <a:ext cx="391200" cy="4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5" name="Google Shape;245;p36"/>
          <p:cNvSpPr txBox="1"/>
          <p:nvPr/>
        </p:nvSpPr>
        <p:spPr>
          <a:xfrm>
            <a:off x="7942775" y="3408375"/>
            <a:ext cx="5600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Montaje h3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46" name="Google Shape;246;p36"/>
          <p:cNvCxnSpPr>
            <a:stCxn id="233" idx="3"/>
            <a:endCxn id="247" idx="1"/>
          </p:cNvCxnSpPr>
          <p:nvPr/>
        </p:nvCxnSpPr>
        <p:spPr>
          <a:xfrm flipH="1" rot="10800000">
            <a:off x="4726075" y="1784125"/>
            <a:ext cx="331800" cy="3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7" name="Google Shape;247;p36"/>
          <p:cNvSpPr txBox="1"/>
          <p:nvPr/>
        </p:nvSpPr>
        <p:spPr>
          <a:xfrm>
            <a:off x="5057800" y="1618950"/>
            <a:ext cx="1308600" cy="33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Children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5057800" y="2160400"/>
            <a:ext cx="1308600" cy="33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9" name="Google Shape;249;p36"/>
          <p:cNvCxnSpPr>
            <a:stCxn id="233" idx="3"/>
            <a:endCxn id="248" idx="1"/>
          </p:cNvCxnSpPr>
          <p:nvPr/>
        </p:nvCxnSpPr>
        <p:spPr>
          <a:xfrm>
            <a:off x="4726075" y="2098525"/>
            <a:ext cx="331800" cy="2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36"/>
          <p:cNvSpPr/>
          <p:nvPr/>
        </p:nvSpPr>
        <p:spPr>
          <a:xfrm>
            <a:off x="3246475" y="1521450"/>
            <a:ext cx="469500" cy="4281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6"/>
          <p:cNvSpPr/>
          <p:nvPr/>
        </p:nvSpPr>
        <p:spPr>
          <a:xfrm>
            <a:off x="4850800" y="1403950"/>
            <a:ext cx="469500" cy="4281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4859188" y="1949550"/>
            <a:ext cx="469500" cy="4281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611325" y="4093625"/>
            <a:ext cx="67188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por algún motivo volviese a hacer trigger de loading, h3 sufriría el mismo destino de ser desmontado, sin importar cuantos children tuviera.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1963500" y="325702"/>
            <a:ext cx="5217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b="1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906150" y="1451925"/>
            <a:ext cx="73317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 para aparecer y desaparecer nodos del render.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Estos eventos provocan dismounting y todos los efectos que ello conlleva.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llamará al efecto de desmontaje y podremos detectarlo.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usar los cleanup effects para detectar algún dismounting si no sabemos con certeza si ocurre.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veces se producen sin la intención y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causan bugs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pérdida no intencionada del estado, dando inestabilidad.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1963500" y="325702"/>
            <a:ext cx="5217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b="1" i="1" sz="36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TÉCNICAS DE RENDERING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CONDICIONAL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326975" y="1044450"/>
            <a:ext cx="82569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React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renderiza el resultado 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return de nuestra función y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cada return 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transforma en nuestro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nuevo árbol 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partida para próximos renders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326975" y="30175"/>
            <a:ext cx="63324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 #1: </a:t>
            </a:r>
            <a:endParaRPr b="0" i="1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IF c/ return temprano</a:t>
            </a:r>
            <a:endParaRPr b="1" i="0" sz="26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900" y="1894200"/>
            <a:ext cx="3926900" cy="19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 rotWithShape="1">
          <a:blip r:embed="rId5">
            <a:alphaModFix/>
          </a:blip>
          <a:srcRect b="1009" l="0" r="0" t="998"/>
          <a:stretch/>
        </p:blipFill>
        <p:spPr>
          <a:xfrm>
            <a:off x="4230375" y="2133263"/>
            <a:ext cx="4353501" cy="14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1292250" y="3875300"/>
            <a:ext cx="7690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 JSX                           vs                   Vanilla JS (Después de ser transpilado)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8" name="Google Shape;278;p39"/>
          <p:cNvSpPr/>
          <p:nvPr/>
        </p:nvSpPr>
        <p:spPr>
          <a:xfrm>
            <a:off x="926250" y="2649600"/>
            <a:ext cx="3042900" cy="3306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39"/>
          <p:cNvCxnSpPr>
            <a:stCxn id="278" idx="6"/>
          </p:cNvCxnSpPr>
          <p:nvPr/>
        </p:nvCxnSpPr>
        <p:spPr>
          <a:xfrm>
            <a:off x="3969150" y="2814900"/>
            <a:ext cx="749100" cy="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0" name="Google Shape;280;p39"/>
          <p:cNvSpPr/>
          <p:nvPr/>
        </p:nvSpPr>
        <p:spPr>
          <a:xfrm>
            <a:off x="926250" y="3262606"/>
            <a:ext cx="3042900" cy="4788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39"/>
          <p:cNvCxnSpPr>
            <a:stCxn id="280" idx="6"/>
          </p:cNvCxnSpPr>
          <p:nvPr/>
        </p:nvCxnSpPr>
        <p:spPr>
          <a:xfrm flipH="1" rot="10800000">
            <a:off x="3969150" y="3349906"/>
            <a:ext cx="385800" cy="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2" name="Google Shape;282;p39"/>
          <p:cNvSpPr txBox="1"/>
          <p:nvPr/>
        </p:nvSpPr>
        <p:spPr>
          <a:xfrm>
            <a:off x="4230375" y="3469161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¡Notar que se crean 2 </a:t>
            </a:r>
            <a:r>
              <a:rPr b="1" i="1" lang="es-419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createElement</a:t>
            </a:r>
            <a:r>
              <a:rPr b="0" i="1" lang="es-419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distintos!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/>
        </p:nvSpPr>
        <p:spPr>
          <a:xfrm>
            <a:off x="326975" y="1044450"/>
            <a:ext cx="8256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Tenemos un nodo base (fragment) y decidimos inline con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‘condition &amp;&amp;’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326975" y="30175"/>
            <a:ext cx="63324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 #2 </a:t>
            </a:r>
            <a:endParaRPr b="0" i="1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Inline con fragment</a:t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1982700" y="4257536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¡Notar que se crean 2 </a:t>
            </a:r>
            <a:r>
              <a:rPr b="1" i="1" lang="es-419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createElement</a:t>
            </a:r>
            <a:r>
              <a:rPr b="0" i="1" lang="es-419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distintos!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2688" y="1604163"/>
            <a:ext cx="4230376" cy="136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2700" y="3289897"/>
            <a:ext cx="5643599" cy="93782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/>
        </p:nvSpPr>
        <p:spPr>
          <a:xfrm>
            <a:off x="393300" y="1697000"/>
            <a:ext cx="1589400" cy="2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 JSX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Vanilla JS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/>
        </p:nvSpPr>
        <p:spPr>
          <a:xfrm>
            <a:off x="326975" y="951913"/>
            <a:ext cx="82569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Mantenemos el mismo nodo como padre y modificamos sus children, que en este caso son los textos, lo cual optimiza ya que no hay dismounts: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326975" y="301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 #3 </a:t>
            </a:r>
            <a:endParaRPr b="0" i="1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Inline ternary</a:t>
            </a:r>
            <a:endParaRPr b="1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 rotWithShape="1">
          <a:blip r:embed="rId4">
            <a:alphaModFix/>
          </a:blip>
          <a:srcRect b="0" l="4288" r="-442" t="0"/>
          <a:stretch/>
        </p:blipFill>
        <p:spPr>
          <a:xfrm>
            <a:off x="1908075" y="1929100"/>
            <a:ext cx="5767549" cy="1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383575" y="2142750"/>
            <a:ext cx="7690200" cy="2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 JSX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Vanilla JS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4766375" y="2079238"/>
            <a:ext cx="2593200" cy="7215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41"/>
          <p:cNvCxnSpPr>
            <a:stCxn id="303" idx="4"/>
          </p:cNvCxnSpPr>
          <p:nvPr/>
        </p:nvCxnSpPr>
        <p:spPr>
          <a:xfrm flipH="1">
            <a:off x="6046775" y="2800738"/>
            <a:ext cx="1620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05" name="Google Shape;30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8075" y="3219000"/>
            <a:ext cx="6260600" cy="9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1840013" y="4242486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¡Notar que se crea un único </a:t>
            </a:r>
            <a:r>
              <a:rPr b="1" i="1" lang="es-419" sz="14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createElement!</a:t>
            </a:r>
            <a:endParaRPr b="1" i="1" sz="1400" u="none" cap="none" strike="noStrike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/>
        </p:nvSpPr>
        <p:spPr>
          <a:xfrm>
            <a:off x="1762050" y="1586025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0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78" y="2500975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319" name="Google Shape;31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4129651" y="165653"/>
            <a:ext cx="4624800" cy="5075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Profundizar sobre renderizado condicional y sus implicancias.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Diferenciar el modelo de serverless-computing de un modelo tradicional.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Conectar nuestra app a servicios cloud-first de alta disponibilidad.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un storage, sus colecciones y acceder a la información.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/>
        </p:nvSpPr>
        <p:spPr>
          <a:xfrm>
            <a:off x="1307400" y="2077200"/>
            <a:ext cx="652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 BREAKOUT ROOMS!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6" name="Google Shape;32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/>
        </p:nvSpPr>
        <p:spPr>
          <a:xfrm>
            <a:off x="1473750" y="3183775"/>
            <a:ext cx="619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 de consolidación de aprendizajes</a:t>
            </a:r>
            <a:endParaRPr b="0" i="0" sz="2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 UN LOADER COMPONENT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 en </a:t>
            </a:r>
            <a:r>
              <a:rPr b="0" i="0" lang="es-419" sz="20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stackblitz</a:t>
            </a: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componente ‘Loader’ dentro de la app, que tenga una prop 'loading’ (boolean:true|false).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3" name="Google Shape;33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419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en </a:t>
            </a:r>
            <a:r>
              <a:rPr b="0" i="0" lang="es-419" sz="20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stackblitz 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componente ‘Loader’ dentro de la app que tenga una prop 'loading’ (boolean:true|false). Si loading es true, el componente debe mostrar “Loading…” y si es false, nada.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Extra: si quieres, puedes integrar algún spinner de la librería de UI que estés usando. Cuentas con 15 minutos para realizar la actividad.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/>
        </p:nvSpPr>
        <p:spPr>
          <a:xfrm>
            <a:off x="1762050" y="1979250"/>
            <a:ext cx="56199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OTRAS TÉCNICAS PARA CONTROL CONDICIONAL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8" name="Google Shape;34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8"/>
          <p:cNvSpPr txBox="1"/>
          <p:nvPr/>
        </p:nvSpPr>
        <p:spPr>
          <a:xfrm>
            <a:off x="326975" y="951913"/>
            <a:ext cx="82569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conditional rendering aplica 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 para los nodos, sino también para sus propiedades.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5" name="Google Shape;355;p48"/>
          <p:cNvSpPr txBox="1"/>
          <p:nvPr/>
        </p:nvSpPr>
        <p:spPr>
          <a:xfrm>
            <a:off x="749550" y="2793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CONDITIONAL PROPS: STYLING</a:t>
            </a:r>
            <a:endParaRPr b="1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48"/>
          <p:cNvSpPr txBox="1"/>
          <p:nvPr/>
        </p:nvSpPr>
        <p:spPr>
          <a:xfrm>
            <a:off x="402113" y="3931336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¡Notar que se crea un único </a:t>
            </a:r>
            <a:r>
              <a:rPr b="1" i="1" lang="es-419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createElement!</a:t>
            </a:r>
            <a:endParaRPr b="1" i="1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7" name="Google Shape;35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125" y="1973727"/>
            <a:ext cx="6260600" cy="166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9"/>
          <p:cNvSpPr txBox="1"/>
          <p:nvPr/>
        </p:nvSpPr>
        <p:spPr>
          <a:xfrm>
            <a:off x="326975" y="981100"/>
            <a:ext cx="67452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clases en base a condiciones: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4" name="Google Shape;364;p49"/>
          <p:cNvSpPr txBox="1"/>
          <p:nvPr/>
        </p:nvSpPr>
        <p:spPr>
          <a:xfrm>
            <a:off x="2399825" y="4349425"/>
            <a:ext cx="3499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 vemos, ¡las clases se concatenan!</a:t>
            </a:r>
            <a:endParaRPr b="0" i="1" sz="1400" u="none" cap="none" strike="noStrike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5" name="Google Shape;36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8788" y="1600500"/>
            <a:ext cx="5233263" cy="12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8800" y="2992825"/>
            <a:ext cx="5233251" cy="124555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/>
        </p:nvSpPr>
        <p:spPr>
          <a:xfrm>
            <a:off x="749550" y="2793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CONDITIONAL ATTRIBUTES: CLASSES</a:t>
            </a:r>
            <a:endParaRPr b="1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/>
          <p:nvPr/>
        </p:nvSpPr>
        <p:spPr>
          <a:xfrm>
            <a:off x="443550" y="874138"/>
            <a:ext cx="82569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4" name="Google Shape;37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300" y="1294213"/>
            <a:ext cx="7991401" cy="17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0"/>
          <p:cNvSpPr/>
          <p:nvPr/>
        </p:nvSpPr>
        <p:spPr>
          <a:xfrm>
            <a:off x="5969025" y="1599575"/>
            <a:ext cx="2041800" cy="5493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0050" y="3763700"/>
            <a:ext cx="4226675" cy="63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50"/>
          <p:cNvCxnSpPr>
            <a:stCxn id="375" idx="4"/>
            <a:endCxn id="376" idx="0"/>
          </p:cNvCxnSpPr>
          <p:nvPr/>
        </p:nvCxnSpPr>
        <p:spPr>
          <a:xfrm flipH="1">
            <a:off x="4643325" y="2148875"/>
            <a:ext cx="2346600" cy="1614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8" name="Google Shape;378;p50"/>
          <p:cNvSpPr txBox="1"/>
          <p:nvPr/>
        </p:nvSpPr>
        <p:spPr>
          <a:xfrm>
            <a:off x="749550" y="2793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CONDITIONAL ATTRIBUTES: MULTI-CLASS</a:t>
            </a:r>
            <a:endParaRPr b="1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/>
        </p:nvSpPr>
        <p:spPr>
          <a:xfrm>
            <a:off x="443550" y="874138"/>
            <a:ext cx="82569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no es conveniente aplicar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condition &amp;&amp;. </a:t>
            </a:r>
            <a:endParaRPr b="1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5" name="Google Shape;38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888" y="1419025"/>
            <a:ext cx="7567926" cy="206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3800" y="3803237"/>
            <a:ext cx="4696385" cy="75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/>
          <p:nvPr/>
        </p:nvSpPr>
        <p:spPr>
          <a:xfrm>
            <a:off x="5969025" y="1687075"/>
            <a:ext cx="2041800" cy="5493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51"/>
          <p:cNvCxnSpPr>
            <a:stCxn id="387" idx="3"/>
            <a:endCxn id="386" idx="0"/>
          </p:cNvCxnSpPr>
          <p:nvPr/>
        </p:nvCxnSpPr>
        <p:spPr>
          <a:xfrm flipH="1">
            <a:off x="4572140" y="2155932"/>
            <a:ext cx="1695900" cy="1647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9" name="Google Shape;389;p51"/>
          <p:cNvSpPr/>
          <p:nvPr/>
        </p:nvSpPr>
        <p:spPr>
          <a:xfrm>
            <a:off x="6989925" y="782873"/>
            <a:ext cx="1623900" cy="9723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1"/>
          <p:cNvSpPr/>
          <p:nvPr/>
        </p:nvSpPr>
        <p:spPr>
          <a:xfrm>
            <a:off x="3898000" y="4124200"/>
            <a:ext cx="972300" cy="2466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1"/>
          <p:cNvSpPr txBox="1"/>
          <p:nvPr/>
        </p:nvSpPr>
        <p:spPr>
          <a:xfrm>
            <a:off x="374688" y="69300"/>
            <a:ext cx="8394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CONDITIONAL ATTRIBUTES: MULTI-CLASS ANTI-PATTERN</a:t>
            </a:r>
            <a:endParaRPr b="1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 txBox="1"/>
          <p:nvPr/>
        </p:nvSpPr>
        <p:spPr>
          <a:xfrm>
            <a:off x="443550" y="1348500"/>
            <a:ext cx="2414100" cy="24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hacer spreading de propiedades de manera condicional: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8" name="Google Shape;398;p52"/>
          <p:cNvSpPr txBox="1"/>
          <p:nvPr/>
        </p:nvSpPr>
        <p:spPr>
          <a:xfrm>
            <a:off x="749550" y="344250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CONDITIONAL PROPS/PROPS DINÁMICAS</a:t>
            </a:r>
            <a:endParaRPr b="1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9" name="Google Shape;39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1250" y="864420"/>
            <a:ext cx="6074943" cy="332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550" y="3794999"/>
            <a:ext cx="5025876" cy="9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 txBox="1"/>
          <p:nvPr/>
        </p:nvSpPr>
        <p:spPr>
          <a:xfrm>
            <a:off x="1762050" y="1731975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6" name="Google Shape;40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78" y="2552550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 txBox="1"/>
          <p:nvPr/>
        </p:nvSpPr>
        <p:spPr>
          <a:xfrm>
            <a:off x="2039325" y="2077200"/>
            <a:ext cx="507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MOMENTO DE EXPOSICIÓN DOCENTE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7013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RENDER OPTIMIZATION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5"/>
          <p:cNvSpPr txBox="1"/>
          <p:nvPr/>
        </p:nvSpPr>
        <p:spPr>
          <a:xfrm>
            <a:off x="397375" y="674402"/>
            <a:ext cx="52170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cada cambio*, </a:t>
            </a:r>
            <a:r>
              <a:rPr b="1" i="0" lang="es-419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b="0" i="0" lang="es-419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hace rendering top-down desde el lugar donde se produjo el cambio de estado de manera recursiva, hacia las hojas.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Muchas veces sabemos que en realidad nada debería cambiar en algunos componentes montados.</a:t>
            </a:r>
            <a:endParaRPr b="1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9" name="Google Shape;419;p55"/>
          <p:cNvPicPr preferRelativeResize="0"/>
          <p:nvPr/>
        </p:nvPicPr>
        <p:blipFill rotWithShape="1">
          <a:blip r:embed="rId4">
            <a:alphaModFix/>
          </a:blip>
          <a:srcRect b="0" l="64309" r="6709" t="15725"/>
          <a:stretch/>
        </p:blipFill>
        <p:spPr>
          <a:xfrm>
            <a:off x="5900950" y="1434775"/>
            <a:ext cx="2182626" cy="22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 txBox="1"/>
          <p:nvPr/>
        </p:nvSpPr>
        <p:spPr>
          <a:xfrm>
            <a:off x="455700" y="4469100"/>
            <a:ext cx="68163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s-419" sz="16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*  Recordemos que los sources de cambio son props &amp; state.</a:t>
            </a:r>
            <a:endParaRPr b="0" i="1" sz="16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6"/>
          <p:cNvSpPr txBox="1"/>
          <p:nvPr/>
        </p:nvSpPr>
        <p:spPr>
          <a:xfrm>
            <a:off x="407100" y="674402"/>
            <a:ext cx="52170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quiere decir que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podemos salvarle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React ese trabajo, si: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400"/>
              <a:buFont typeface="Helvetica Neue Light"/>
              <a:buChar char="●"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componente es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puro.</a:t>
            </a:r>
            <a:endParaRPr b="1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400"/>
              <a:buFont typeface="Helvetica Neue Light"/>
              <a:buChar char="●"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Tenemos la certeza de que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las mismas props producen siempre el mismo render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400"/>
              <a:buFont typeface="Helvetica Neue Light"/>
              <a:buChar char="●"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Sabemos que es muy caro de realizar, una lista larga, compleja, etcétera.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7" name="Google Shape;427;p56"/>
          <p:cNvPicPr preferRelativeResize="0"/>
          <p:nvPr/>
        </p:nvPicPr>
        <p:blipFill rotWithShape="1">
          <a:blip r:embed="rId4">
            <a:alphaModFix/>
          </a:blip>
          <a:srcRect b="0" l="64309" r="6709" t="15725"/>
          <a:stretch/>
        </p:blipFill>
        <p:spPr>
          <a:xfrm>
            <a:off x="5900950" y="1434775"/>
            <a:ext cx="2182626" cy="22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/>
          <p:nvPr/>
        </p:nvSpPr>
        <p:spPr>
          <a:xfrm>
            <a:off x="6280150" y="246492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6"/>
          <p:cNvSpPr/>
          <p:nvPr/>
        </p:nvSpPr>
        <p:spPr>
          <a:xfrm>
            <a:off x="5985275" y="290262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6"/>
          <p:cNvSpPr/>
          <p:nvPr/>
        </p:nvSpPr>
        <p:spPr>
          <a:xfrm>
            <a:off x="6565500" y="290262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6"/>
          <p:cNvSpPr/>
          <p:nvPr/>
        </p:nvSpPr>
        <p:spPr>
          <a:xfrm>
            <a:off x="5716225" y="2231825"/>
            <a:ext cx="1575000" cy="1157100"/>
          </a:xfrm>
          <a:prstGeom prst="triangle">
            <a:avLst>
              <a:gd fmla="val 49385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6"/>
          <p:cNvSpPr txBox="1"/>
          <p:nvPr/>
        </p:nvSpPr>
        <p:spPr>
          <a:xfrm>
            <a:off x="5939725" y="3454425"/>
            <a:ext cx="1128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Memoizing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MEMO (IZATION)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8" name="Google Shape;4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8"/>
          <p:cNvSpPr txBox="1"/>
          <p:nvPr/>
        </p:nvSpPr>
        <p:spPr>
          <a:xfrm>
            <a:off x="426550" y="524325"/>
            <a:ext cx="5260500" cy="3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lograrlo, solo necesito envolver mi componente en un memo: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Comp() { return &lt;&gt; }</a:t>
            </a:r>
            <a:endParaRPr b="1" i="0" sz="19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React.memo(Comp, fn*)</a:t>
            </a:r>
            <a:endParaRPr b="1" i="0" sz="19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 </a:t>
            </a:r>
            <a:r>
              <a:rPr b="0" i="0" lang="es-419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fn</a:t>
            </a:r>
            <a:r>
              <a:rPr b="0" i="0" lang="es-419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la función comparadora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s-419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fn = (prevProps, nextProps) =&gt; true|false</a:t>
            </a:r>
            <a:endParaRPr b="0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true =&gt; usar memo! / false =&gt; re-render</a:t>
            </a:r>
            <a:r>
              <a:rPr b="0" i="0" lang="es-419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5" name="Google Shape;445;p58"/>
          <p:cNvPicPr preferRelativeResize="0"/>
          <p:nvPr/>
        </p:nvPicPr>
        <p:blipFill rotWithShape="1">
          <a:blip r:embed="rId4">
            <a:alphaModFix/>
          </a:blip>
          <a:srcRect b="0" l="64309" r="6709" t="15725"/>
          <a:stretch/>
        </p:blipFill>
        <p:spPr>
          <a:xfrm>
            <a:off x="6280125" y="1235225"/>
            <a:ext cx="2182626" cy="22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8"/>
          <p:cNvSpPr/>
          <p:nvPr/>
        </p:nvSpPr>
        <p:spPr>
          <a:xfrm>
            <a:off x="6659325" y="226537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8"/>
          <p:cNvSpPr/>
          <p:nvPr/>
        </p:nvSpPr>
        <p:spPr>
          <a:xfrm>
            <a:off x="6364450" y="270307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8"/>
          <p:cNvSpPr/>
          <p:nvPr/>
        </p:nvSpPr>
        <p:spPr>
          <a:xfrm>
            <a:off x="6944675" y="2703075"/>
            <a:ext cx="417900" cy="437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8"/>
          <p:cNvSpPr/>
          <p:nvPr/>
        </p:nvSpPr>
        <p:spPr>
          <a:xfrm>
            <a:off x="6095400" y="2032275"/>
            <a:ext cx="1575000" cy="1157100"/>
          </a:xfrm>
          <a:prstGeom prst="triangle">
            <a:avLst>
              <a:gd fmla="val 49385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8"/>
          <p:cNvSpPr txBox="1"/>
          <p:nvPr/>
        </p:nvSpPr>
        <p:spPr>
          <a:xfrm>
            <a:off x="6318900" y="3254875"/>
            <a:ext cx="1128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Memoizing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3675" y="1436700"/>
            <a:ext cx="6471200" cy="12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9"/>
          <p:cNvSpPr txBox="1"/>
          <p:nvPr/>
        </p:nvSpPr>
        <p:spPr>
          <a:xfrm>
            <a:off x="-75" y="334975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REACT MEMO: CONFIGURACIÓN DEFAULT</a:t>
            </a:r>
            <a:endParaRPr b="1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59"/>
          <p:cNvSpPr txBox="1"/>
          <p:nvPr/>
        </p:nvSpPr>
        <p:spPr>
          <a:xfrm>
            <a:off x="813900" y="919450"/>
            <a:ext cx="75162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default se usa comparación superficial (shallow):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59"/>
          <p:cNvSpPr txBox="1"/>
          <p:nvPr/>
        </p:nvSpPr>
        <p:spPr>
          <a:xfrm>
            <a:off x="1453675" y="2841325"/>
            <a:ext cx="61533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Previo: </a:t>
            </a:r>
            <a:r>
              <a:rPr b="0" i="0" lang="es-419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 id: 1, name: ‘item 1 name’ }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Nuevo: </a:t>
            </a:r>
            <a:r>
              <a:rPr b="0" i="0" lang="es-419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 id: 1, name: ‘item 1 name’ }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Solo se invocará el render al montar.</a:t>
            </a:r>
            <a:endParaRPr b="0" i="0" sz="24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0"/>
          <p:cNvSpPr txBox="1"/>
          <p:nvPr/>
        </p:nvSpPr>
        <p:spPr>
          <a:xfrm>
            <a:off x="-75" y="334975"/>
            <a:ext cx="9144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REACT MEMO: VALIDACIÓN MANUAL</a:t>
            </a:r>
            <a:endParaRPr b="1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60"/>
          <p:cNvSpPr txBox="1"/>
          <p:nvPr/>
        </p:nvSpPr>
        <p:spPr>
          <a:xfrm>
            <a:off x="288850" y="979275"/>
            <a:ext cx="75162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Puedo decirle a React que sólo haga re-rendering cuando una propiedad específica cambie: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7" name="Google Shape;467;p60"/>
          <p:cNvSpPr txBox="1"/>
          <p:nvPr/>
        </p:nvSpPr>
        <p:spPr>
          <a:xfrm>
            <a:off x="346400" y="3543000"/>
            <a:ext cx="75162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sólo cambiará cuando </a:t>
            </a:r>
            <a:r>
              <a:rPr b="1" i="1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modifyDate</a:t>
            </a:r>
            <a:r>
              <a:rPr b="0" i="1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distinta.</a:t>
            </a:r>
            <a:endParaRPr b="0" i="1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8" name="Google Shape;46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725" y="2069675"/>
            <a:ext cx="7516200" cy="94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1"/>
          <p:cNvSpPr txBox="1"/>
          <p:nvPr/>
        </p:nvSpPr>
        <p:spPr>
          <a:xfrm>
            <a:off x="1610250" y="570300"/>
            <a:ext cx="59235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REACT MEMO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4" name="Google Shape;47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1"/>
          <p:cNvSpPr txBox="1"/>
          <p:nvPr/>
        </p:nvSpPr>
        <p:spPr>
          <a:xfrm>
            <a:off x="906150" y="1645525"/>
            <a:ext cx="73317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 para ahorrar renders costosos de los cuales podamos prever el resultado en base al análisis de sus props.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es necesario </a:t>
            </a:r>
            <a:r>
              <a:rPr b="1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ni recomendado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usarlo en todos lados o en componentes simples.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Útil en listas largas y determinadas que se tienen un re-rendering frecuente pero que no modifica sus props.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te interesa expandir, ¡también hay un hook para </a:t>
            </a:r>
            <a:r>
              <a:rPr b="0" i="0" lang="es-419" sz="20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memoizar</a:t>
            </a:r>
            <a:r>
              <a:rPr b="0" i="0" lang="es-419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otros cómputos aparte de renders!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81" name="Google Shape;48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RECAPITULANDO: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PRINCIPIOS BÁSICOS REACT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4"/>
          <p:cNvSpPr txBox="1"/>
          <p:nvPr/>
        </p:nvSpPr>
        <p:spPr>
          <a:xfrm>
            <a:off x="382350" y="220100"/>
            <a:ext cx="8379300" cy="43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2900">
                <a:latin typeface="Anton"/>
                <a:ea typeface="Anton"/>
                <a:cs typeface="Anton"/>
                <a:sym typeface="Anton"/>
              </a:rPr>
              <a:t>¡Ya estás llegando al fin de la cursada! </a:t>
            </a:r>
            <a:br>
              <a:rPr i="1" lang="es-419" sz="2900">
                <a:latin typeface="Anton"/>
                <a:ea typeface="Anton"/>
                <a:cs typeface="Anton"/>
                <a:sym typeface="Anton"/>
              </a:rPr>
            </a:br>
            <a:r>
              <a:rPr i="1" lang="es-419" sz="2900">
                <a:latin typeface="Anton"/>
                <a:ea typeface="Anton"/>
                <a:cs typeface="Anton"/>
                <a:sym typeface="Anton"/>
              </a:rPr>
              <a:t>Recordá que luego de la corrección de tu proyecto final, se notificará por Slack y email si quedaste en el TOP10</a:t>
            </a:r>
            <a:br>
              <a:rPr i="1" lang="es-419" sz="2900">
                <a:latin typeface="Anton"/>
                <a:ea typeface="Anton"/>
                <a:cs typeface="Anton"/>
                <a:sym typeface="Anton"/>
              </a:rPr>
            </a:br>
            <a:br>
              <a:rPr i="1" lang="es-419" sz="2900">
                <a:latin typeface="Anton"/>
                <a:ea typeface="Anton"/>
                <a:cs typeface="Anton"/>
                <a:sym typeface="Anton"/>
              </a:rPr>
            </a:br>
            <a:r>
              <a:rPr i="1" lang="es-419" sz="2900">
                <a:latin typeface="Anton"/>
                <a:ea typeface="Anton"/>
                <a:cs typeface="Anton"/>
                <a:sym typeface="Anton"/>
              </a:rPr>
              <a:t>No cuelgues, que tenés </a:t>
            </a:r>
            <a:r>
              <a:rPr i="1" lang="es-419" sz="2900" u="sng">
                <a:latin typeface="Anton"/>
                <a:ea typeface="Anton"/>
                <a:cs typeface="Anton"/>
                <a:sym typeface="Anton"/>
              </a:rPr>
              <a:t>hasta 2 semanas</a:t>
            </a:r>
            <a:r>
              <a:rPr i="1" lang="es-419" sz="2900">
                <a:latin typeface="Anton"/>
                <a:ea typeface="Anton"/>
                <a:cs typeface="Anton"/>
                <a:sym typeface="Anton"/>
              </a:rPr>
              <a:t> desde que te nofificamos para solicitar los beneficios. </a:t>
            </a:r>
            <a:endParaRPr b="0" i="1" sz="29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2" name="Google Shape;49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4"/>
          <p:cNvSpPr txBox="1"/>
          <p:nvPr/>
        </p:nvSpPr>
        <p:spPr>
          <a:xfrm>
            <a:off x="3072000" y="4558600"/>
            <a:ext cx="335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¡15/20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FIREBASE I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9" name="Google Shape;499;p6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6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REACT JS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6"/>
          <p:cNvSpPr txBox="1"/>
          <p:nvPr/>
        </p:nvSpPr>
        <p:spPr>
          <a:xfrm>
            <a:off x="2039325" y="2077200"/>
            <a:ext cx="507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MOMENTO DE EXPOSICIÓN DOCENTE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7" name="Google Shape;50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7013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FIREBASE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3" name="Google Shape;51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3075" y="2073300"/>
            <a:ext cx="886825" cy="8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WHYW?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9" name="Google Shape;51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9"/>
          <p:cNvSpPr txBox="1"/>
          <p:nvPr/>
        </p:nvSpPr>
        <p:spPr>
          <a:xfrm>
            <a:off x="407100" y="1007600"/>
            <a:ext cx="5776200" cy="4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6" name="Google Shape;52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977" y="1024238"/>
            <a:ext cx="4938901" cy="30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9"/>
          <p:cNvSpPr txBox="1"/>
          <p:nvPr/>
        </p:nvSpPr>
        <p:spPr>
          <a:xfrm>
            <a:off x="326975" y="4324050"/>
            <a:ext cx="65298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 extraído de la presentación cómica de Brian D. Gilbert</a:t>
            </a:r>
            <a:endParaRPr b="1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make a perfect E3 press conference (or drinking game) | Unraveled</a:t>
            </a:r>
            <a:endParaRPr b="0" i="1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8" name="Google Shape;528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28025" y="1176513"/>
            <a:ext cx="2753875" cy="27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9"/>
          <p:cNvSpPr txBox="1"/>
          <p:nvPr/>
        </p:nvSpPr>
        <p:spPr>
          <a:xfrm>
            <a:off x="326975" y="334975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WHYW: EL PROCESO CLÁSICO DE EXPLORAR NUEVAS TECNOLOGÍAS</a:t>
            </a:r>
            <a:endParaRPr b="0" i="1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0"/>
          <p:cNvSpPr txBox="1"/>
          <p:nvPr/>
        </p:nvSpPr>
        <p:spPr>
          <a:xfrm>
            <a:off x="407100" y="1007600"/>
            <a:ext cx="5776200" cy="3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AutoNum type="arabicPeriod"/>
            </a:pP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1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Sorpresa, intriga, ¿cómo hace eso?</a:t>
            </a:r>
            <a:endParaRPr b="0" i="1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AutoNum type="arabicPeriod"/>
            </a:pP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Hell Yeah! </a:t>
            </a:r>
            <a:endParaRPr b="1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 emoción cuando nos responden esa pregunta sólo con los beneficios infinitos y lo “simple” de adoptarla.</a:t>
            </a:r>
            <a:endParaRPr b="0" i="1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AutoNum type="arabicPeriod"/>
            </a:pP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What?:</a:t>
            </a:r>
            <a:endParaRPr b="1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empezamos a usarla, se comporta mágicamente y realmente no sabemos qué estamos haciendo.</a:t>
            </a:r>
            <a:endParaRPr b="0" i="1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6" name="Google Shape;536;p70"/>
          <p:cNvSpPr txBox="1"/>
          <p:nvPr/>
        </p:nvSpPr>
        <p:spPr>
          <a:xfrm>
            <a:off x="326975" y="334975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WHYW: EL PROCESO CLÁSICO DE EXPLORAR NUEVAS TECNOLOGÍAS</a:t>
            </a:r>
            <a:endParaRPr b="0" i="1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7" name="Google Shape;53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8025" y="1176513"/>
            <a:ext cx="2753875" cy="27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HABLEMOS DE ARQUITECTURAS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3" name="Google Shape;54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2"/>
          <p:cNvSpPr txBox="1"/>
          <p:nvPr/>
        </p:nvSpPr>
        <p:spPr>
          <a:xfrm>
            <a:off x="407100" y="527425"/>
            <a:ext cx="3766500" cy="3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venimos de los desarrollos </a:t>
            </a:r>
            <a:r>
              <a:rPr b="1" i="0" lang="es-419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clásicos,</a:t>
            </a:r>
            <a:r>
              <a:rPr b="0" i="0" lang="es-419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tenemos una arquitectura que es la más conocida.</a:t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 estar vinculada a un patrón como el siguiente</a:t>
            </a:r>
            <a:endParaRPr b="1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0" name="Google Shape;550;p72"/>
          <p:cNvSpPr txBox="1"/>
          <p:nvPr/>
        </p:nvSpPr>
        <p:spPr>
          <a:xfrm>
            <a:off x="4635825" y="880175"/>
            <a:ext cx="1186500" cy="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SPA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1" name="Google Shape;551;p72"/>
          <p:cNvSpPr txBox="1"/>
          <p:nvPr/>
        </p:nvSpPr>
        <p:spPr>
          <a:xfrm>
            <a:off x="4655325" y="1915500"/>
            <a:ext cx="11475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72"/>
          <p:cNvCxnSpPr>
            <a:stCxn id="550" idx="2"/>
            <a:endCxn id="551" idx="0"/>
          </p:cNvCxnSpPr>
          <p:nvPr/>
        </p:nvCxnSpPr>
        <p:spPr>
          <a:xfrm>
            <a:off x="5229075" y="1304075"/>
            <a:ext cx="0" cy="6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3" name="Google Shape;553;p72"/>
          <p:cNvSpPr txBox="1"/>
          <p:nvPr/>
        </p:nvSpPr>
        <p:spPr>
          <a:xfrm>
            <a:off x="4635825" y="3034000"/>
            <a:ext cx="1186500" cy="56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 de datos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54" name="Google Shape;554;p72"/>
          <p:cNvCxnSpPr>
            <a:stCxn id="551" idx="2"/>
            <a:endCxn id="553" idx="0"/>
          </p:cNvCxnSpPr>
          <p:nvPr/>
        </p:nvCxnSpPr>
        <p:spPr>
          <a:xfrm>
            <a:off x="5229075" y="2363400"/>
            <a:ext cx="0" cy="67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5" name="Google Shape;555;p72"/>
          <p:cNvSpPr txBox="1"/>
          <p:nvPr/>
        </p:nvSpPr>
        <p:spPr>
          <a:xfrm>
            <a:off x="7331250" y="880175"/>
            <a:ext cx="1186500" cy="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Browser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6" name="Google Shape;556;p72"/>
          <p:cNvSpPr txBox="1"/>
          <p:nvPr/>
        </p:nvSpPr>
        <p:spPr>
          <a:xfrm>
            <a:off x="7350750" y="1915500"/>
            <a:ext cx="1147500" cy="4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Backend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57" name="Google Shape;557;p72"/>
          <p:cNvCxnSpPr>
            <a:stCxn id="555" idx="2"/>
            <a:endCxn id="556" idx="0"/>
          </p:cNvCxnSpPr>
          <p:nvPr/>
        </p:nvCxnSpPr>
        <p:spPr>
          <a:xfrm>
            <a:off x="7924500" y="1304075"/>
            <a:ext cx="0" cy="6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8" name="Google Shape;558;p72"/>
          <p:cNvSpPr txBox="1"/>
          <p:nvPr/>
        </p:nvSpPr>
        <p:spPr>
          <a:xfrm>
            <a:off x="7331250" y="3034000"/>
            <a:ext cx="1186500" cy="56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SQL, noSQL, etc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59" name="Google Shape;559;p72"/>
          <p:cNvCxnSpPr>
            <a:stCxn id="556" idx="2"/>
            <a:endCxn id="558" idx="0"/>
          </p:cNvCxnSpPr>
          <p:nvPr/>
        </p:nvCxnSpPr>
        <p:spPr>
          <a:xfrm>
            <a:off x="7924500" y="2363400"/>
            <a:ext cx="0" cy="67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0" name="Google Shape;560;p72"/>
          <p:cNvSpPr txBox="1"/>
          <p:nvPr/>
        </p:nvSpPr>
        <p:spPr>
          <a:xfrm>
            <a:off x="5983538" y="880175"/>
            <a:ext cx="1186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 en el 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1" name="Google Shape;561;p72"/>
          <p:cNvSpPr txBox="1"/>
          <p:nvPr/>
        </p:nvSpPr>
        <p:spPr>
          <a:xfrm>
            <a:off x="5893237" y="1927500"/>
            <a:ext cx="13671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provista por el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72"/>
          <p:cNvSpPr txBox="1"/>
          <p:nvPr/>
        </p:nvSpPr>
        <p:spPr>
          <a:xfrm>
            <a:off x="5893250" y="3034000"/>
            <a:ext cx="13671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 y guarda vía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3" name="Google Shape;563;p72"/>
          <p:cNvSpPr txBox="1"/>
          <p:nvPr/>
        </p:nvSpPr>
        <p:spPr>
          <a:xfrm>
            <a:off x="4276875" y="1376100"/>
            <a:ext cx="9522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consume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4" name="Google Shape;564;p72"/>
          <p:cNvSpPr txBox="1"/>
          <p:nvPr/>
        </p:nvSpPr>
        <p:spPr>
          <a:xfrm>
            <a:off x="4063275" y="2530725"/>
            <a:ext cx="1242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llegar a 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3"/>
          <p:cNvSpPr txBox="1"/>
          <p:nvPr/>
        </p:nvSpPr>
        <p:spPr>
          <a:xfrm>
            <a:off x="407100" y="527425"/>
            <a:ext cx="28887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muchos casos esta sigue siendo una alternativa cómoda para desarrollar, cuando vamos ganando experiencia en backend.</a:t>
            </a:r>
            <a:endParaRPr b="1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1" name="Google Shape;571;p73"/>
          <p:cNvSpPr txBox="1"/>
          <p:nvPr/>
        </p:nvSpPr>
        <p:spPr>
          <a:xfrm>
            <a:off x="407100" y="4270400"/>
            <a:ext cx="5669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api decide quién accede, implementa su modelo de seguridad, y determina la respuesta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2" name="Google Shape;57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5800" y="527425"/>
            <a:ext cx="5420402" cy="3263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/>
          <p:nvPr/>
        </p:nvSpPr>
        <p:spPr>
          <a:xfrm>
            <a:off x="407100" y="674402"/>
            <a:ext cx="52170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 vimos en las primeras clases, React trabaja con un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flujo de reconciliación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entiende bastante acerca de dónde y cómo ocurren los cambios en nuestra app.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su vez mantiene una versión en virtual de la misma y recordamos eso como el virtual DOM</a:t>
            </a:r>
            <a:endParaRPr b="1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12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4100" y="1280988"/>
            <a:ext cx="3215099" cy="258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4"/>
          <p:cNvSpPr txBox="1"/>
          <p:nvPr/>
        </p:nvSpPr>
        <p:spPr>
          <a:xfrm>
            <a:off x="407100" y="527425"/>
            <a:ext cx="3766500" cy="3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Hoy las tecnologías nos permiten rearmar este esquema, para que todos los desarrollos </a:t>
            </a:r>
            <a:r>
              <a:rPr b="1" i="0" lang="es-419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necesariamente requieran este patrón</a:t>
            </a:r>
            <a:r>
              <a:rPr b="0" i="0" lang="es-419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llegando a algo como lo siguiente:</a:t>
            </a:r>
            <a:endParaRPr b="1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9" name="Google Shape;579;p74"/>
          <p:cNvSpPr txBox="1"/>
          <p:nvPr/>
        </p:nvSpPr>
        <p:spPr>
          <a:xfrm>
            <a:off x="4635825" y="880175"/>
            <a:ext cx="1186500" cy="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SPA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80" name="Google Shape;580;p74"/>
          <p:cNvCxnSpPr>
            <a:stCxn id="579" idx="2"/>
            <a:endCxn id="581" idx="0"/>
          </p:cNvCxnSpPr>
          <p:nvPr/>
        </p:nvCxnSpPr>
        <p:spPr>
          <a:xfrm flipH="1">
            <a:off x="5227875" y="1304075"/>
            <a:ext cx="1200" cy="131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1" name="Google Shape;581;p74"/>
          <p:cNvSpPr txBox="1"/>
          <p:nvPr/>
        </p:nvSpPr>
        <p:spPr>
          <a:xfrm>
            <a:off x="4411500" y="2623650"/>
            <a:ext cx="1632600" cy="90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Firebase services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2" name="Google Shape;582;p74"/>
          <p:cNvSpPr txBox="1"/>
          <p:nvPr/>
        </p:nvSpPr>
        <p:spPr>
          <a:xfrm>
            <a:off x="7331250" y="880175"/>
            <a:ext cx="1186500" cy="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3" name="Google Shape;583;p74"/>
          <p:cNvSpPr txBox="1"/>
          <p:nvPr/>
        </p:nvSpPr>
        <p:spPr>
          <a:xfrm>
            <a:off x="7331250" y="2827350"/>
            <a:ext cx="1186500" cy="63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4" name="Google Shape;584;p74"/>
          <p:cNvSpPr txBox="1"/>
          <p:nvPr/>
        </p:nvSpPr>
        <p:spPr>
          <a:xfrm>
            <a:off x="5983538" y="880175"/>
            <a:ext cx="1186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 en el 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5" name="Google Shape;585;p74"/>
          <p:cNvSpPr txBox="1"/>
          <p:nvPr/>
        </p:nvSpPr>
        <p:spPr>
          <a:xfrm>
            <a:off x="5893250" y="2864250"/>
            <a:ext cx="13671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 y guarda vía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86" name="Google Shape;586;p74"/>
          <p:cNvCxnSpPr>
            <a:stCxn id="582" idx="2"/>
            <a:endCxn id="583" idx="0"/>
          </p:cNvCxnSpPr>
          <p:nvPr/>
        </p:nvCxnSpPr>
        <p:spPr>
          <a:xfrm>
            <a:off x="7924500" y="1304075"/>
            <a:ext cx="0" cy="152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7" name="Google Shape;587;p74"/>
          <p:cNvSpPr txBox="1"/>
          <p:nvPr/>
        </p:nvSpPr>
        <p:spPr>
          <a:xfrm>
            <a:off x="407100" y="4352450"/>
            <a:ext cx="6924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Firestore decide quién accede mediante mecanismos propios y filtros de seguridad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5"/>
          <p:cNvSpPr txBox="1"/>
          <p:nvPr/>
        </p:nvSpPr>
        <p:spPr>
          <a:xfrm>
            <a:off x="1507725" y="2077200"/>
            <a:ext cx="56199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¿QUÉ ES ENTONCES FIREBASE?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4" name="Google Shape;59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1125" y="1778744"/>
            <a:ext cx="1358650" cy="13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 txBox="1"/>
          <p:nvPr/>
        </p:nvSpPr>
        <p:spPr>
          <a:xfrm>
            <a:off x="326975" y="334975"/>
            <a:ext cx="1888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</a:t>
            </a:r>
            <a:endParaRPr b="0" i="1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76"/>
          <p:cNvSpPr txBox="1"/>
          <p:nvPr/>
        </p:nvSpPr>
        <p:spPr>
          <a:xfrm>
            <a:off x="407100" y="1007600"/>
            <a:ext cx="57762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servicio provisto por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Google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satisfacer las distintas necesidades que puede tener una aplicación y su ciclo de desarrollo, dentro de las cuales encontramos: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-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Seguridad y autenticación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-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Almacenamiento y consulta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-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Hosting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-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Monitoreo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-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Functions y más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2" name="Google Shape;60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8025" y="1176513"/>
            <a:ext cx="2753875" cy="27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7313" y="1070200"/>
            <a:ext cx="6126924" cy="341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8425" y="3044800"/>
            <a:ext cx="1444700" cy="14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7"/>
          <p:cNvSpPr txBox="1"/>
          <p:nvPr/>
        </p:nvSpPr>
        <p:spPr>
          <a:xfrm>
            <a:off x="326975" y="334975"/>
            <a:ext cx="1888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</a:t>
            </a:r>
            <a:endParaRPr b="0" i="1" sz="30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8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¿POR DÓNDE EMPIEZO?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9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CREANDO UN PROYECTO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 FIREBASE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1" name="Google Shape;62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80"/>
          <p:cNvSpPr txBox="1"/>
          <p:nvPr/>
        </p:nvSpPr>
        <p:spPr>
          <a:xfrm>
            <a:off x="326975" y="334975"/>
            <a:ext cx="49614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REGISTRACIÓN</a:t>
            </a:r>
            <a:endParaRPr b="0" i="1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8" name="Google Shape;62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852" y="2200150"/>
            <a:ext cx="4266225" cy="22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0"/>
          <p:cNvSpPr txBox="1"/>
          <p:nvPr/>
        </p:nvSpPr>
        <p:spPr>
          <a:xfrm>
            <a:off x="368200" y="9578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acceder a los servicios de </a:t>
            </a:r>
            <a:r>
              <a:rPr b="1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firebase</a:t>
            </a:r>
            <a:r>
              <a:rPr b="0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necesitas una cuenta de Google o Gmail, si no la tienes ve ahora y regístrate, es muy sencillo:</a:t>
            </a:r>
            <a:endParaRPr b="1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p80"/>
          <p:cNvSpPr/>
          <p:nvPr/>
        </p:nvSpPr>
        <p:spPr>
          <a:xfrm>
            <a:off x="4087950" y="2200150"/>
            <a:ext cx="606900" cy="2583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8375" y="1969350"/>
            <a:ext cx="2540124" cy="2501927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0"/>
          <p:cNvSpPr/>
          <p:nvPr/>
        </p:nvSpPr>
        <p:spPr>
          <a:xfrm>
            <a:off x="4709875" y="3067800"/>
            <a:ext cx="6864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1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ACCESO A LA CONSOLA</a:t>
            </a:r>
            <a:endParaRPr b="0" i="1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9" name="Google Shape;639;p81"/>
          <p:cNvSpPr txBox="1"/>
          <p:nvPr/>
        </p:nvSpPr>
        <p:spPr>
          <a:xfrm>
            <a:off x="368200" y="9578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logueados, podremos ver la consola:</a:t>
            </a:r>
            <a:endParaRPr b="1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0" name="Google Shape;64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875" y="1697100"/>
            <a:ext cx="6452453" cy="2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1"/>
          <p:cNvSpPr/>
          <p:nvPr/>
        </p:nvSpPr>
        <p:spPr>
          <a:xfrm>
            <a:off x="5974475" y="1697100"/>
            <a:ext cx="802200" cy="3702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2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CREAR UN PROYECTO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p82"/>
          <p:cNvSpPr txBox="1"/>
          <p:nvPr/>
        </p:nvSpPr>
        <p:spPr>
          <a:xfrm>
            <a:off x="368200" y="957850"/>
            <a:ext cx="79539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Aquí veremos todos nuestros proyectos de firebase, lo esencial es crear uno como punto de partida para nuestro e-commerce.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9" name="Google Shape;64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588" y="1951525"/>
            <a:ext cx="7263123" cy="263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3"/>
          <p:cNvSpPr txBox="1"/>
          <p:nvPr/>
        </p:nvSpPr>
        <p:spPr>
          <a:xfrm>
            <a:off x="368200" y="8944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paso podremos indicarle con qué nombre queremos conocer este proyecto, utiliza un nombre significativo para diferenciarlo de otros. 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56" name="Google Shape;65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99" y="2136750"/>
            <a:ext cx="3302053" cy="25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5326" y="2136750"/>
            <a:ext cx="3927601" cy="25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3"/>
          <p:cNvSpPr txBox="1"/>
          <p:nvPr/>
        </p:nvSpPr>
        <p:spPr>
          <a:xfrm>
            <a:off x="368200" y="4638825"/>
            <a:ext cx="6369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no ser que ya seas user y conozcas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 </a:t>
            </a: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omite el paso 2 por simpleza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9" name="Google Shape;659;p83"/>
          <p:cNvSpPr/>
          <p:nvPr/>
        </p:nvSpPr>
        <p:spPr>
          <a:xfrm>
            <a:off x="3406650" y="3168050"/>
            <a:ext cx="6864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3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CREAR UN PROYECTO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2425" y="527424"/>
            <a:ext cx="1672500" cy="14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0"/>
          <p:cNvSpPr txBox="1"/>
          <p:nvPr/>
        </p:nvSpPr>
        <p:spPr>
          <a:xfrm>
            <a:off x="407100" y="527425"/>
            <a:ext cx="52170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como vimos anteriormente, React </a:t>
            </a:r>
            <a:r>
              <a:rPr b="1" i="0" lang="es-419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nos ayuda a escuchar eventos</a:t>
            </a:r>
            <a:r>
              <a:rPr b="0" i="0" lang="es-419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nos sigue dejando a nuestro cargo la sincronización con nuestro estado.</a:t>
            </a:r>
            <a:endParaRPr b="1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6" name="Google Shape;13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100" y="2356700"/>
            <a:ext cx="7457837" cy="200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30"/>
          <p:cNvCxnSpPr/>
          <p:nvPr/>
        </p:nvCxnSpPr>
        <p:spPr>
          <a:xfrm rot="10800000">
            <a:off x="3402000" y="2922000"/>
            <a:ext cx="1672500" cy="836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" name="Google Shape;138;p30"/>
          <p:cNvCxnSpPr/>
          <p:nvPr/>
        </p:nvCxnSpPr>
        <p:spPr>
          <a:xfrm>
            <a:off x="1963125" y="2844125"/>
            <a:ext cx="1011300" cy="661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" name="Google Shape;139;p30"/>
          <p:cNvSpPr txBox="1"/>
          <p:nvPr/>
        </p:nvSpPr>
        <p:spPr>
          <a:xfrm>
            <a:off x="4452200" y="3013350"/>
            <a:ext cx="1186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Evento sube</a:t>
            </a:r>
            <a:endParaRPr b="0" i="0" sz="14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407100" y="4406825"/>
            <a:ext cx="6816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cada nuevo render causado por setInput reescribirá un input con el nuevo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4"/>
          <p:cNvSpPr txBox="1"/>
          <p:nvPr/>
        </p:nvSpPr>
        <p:spPr>
          <a:xfrm>
            <a:off x="368200" y="8944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esté todo listo, ¡Firebase se encargará de dejar todo listo para que podamos empezar a trabajar!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7" name="Google Shape;66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425" y="2136750"/>
            <a:ext cx="3651774" cy="210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4800" y="2136750"/>
            <a:ext cx="2605572" cy="21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4"/>
          <p:cNvSpPr/>
          <p:nvPr/>
        </p:nvSpPr>
        <p:spPr>
          <a:xfrm>
            <a:off x="3885600" y="3084025"/>
            <a:ext cx="9246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84"/>
          <p:cNvSpPr txBox="1"/>
          <p:nvPr/>
        </p:nvSpPr>
        <p:spPr>
          <a:xfrm>
            <a:off x="368200" y="4638825"/>
            <a:ext cx="6369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no ser que ya seas user y conozcas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Analytics, </a:t>
            </a: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omite el paso 2 por simpleza.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1" name="Google Shape;671;p84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CREAR UN PROYECTO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85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crear un proyecto</a:t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85"/>
          <p:cNvSpPr txBox="1"/>
          <p:nvPr/>
        </p:nvSpPr>
        <p:spPr>
          <a:xfrm>
            <a:off x="368200" y="8944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esté todo listo, ¡Firebase se encargará de dejar todo listo para que podamos empezar a trabajar!</a:t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425" y="2136750"/>
            <a:ext cx="3651774" cy="210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4800" y="2136750"/>
            <a:ext cx="2605572" cy="21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85"/>
          <p:cNvSpPr/>
          <p:nvPr/>
        </p:nvSpPr>
        <p:spPr>
          <a:xfrm>
            <a:off x="3885600" y="3084025"/>
            <a:ext cx="9246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5"/>
          <p:cNvSpPr txBox="1"/>
          <p:nvPr/>
        </p:nvSpPr>
        <p:spPr>
          <a:xfrm>
            <a:off x="368200" y="4638825"/>
            <a:ext cx="6369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no ser que ya seas user y conozcas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 </a:t>
            </a: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omite el paso 2 por simpleza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PANEL DE CONTROL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8" name="Google Shape;68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7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ACCEDIENDO A FIREBASE: OVERVIEW </a:t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87"/>
          <p:cNvSpPr txBox="1"/>
          <p:nvPr/>
        </p:nvSpPr>
        <p:spPr>
          <a:xfrm>
            <a:off x="368200" y="4638825"/>
            <a:ext cx="666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panel te permitirá a configurar otras funcionalidades extra muy interesantes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6" name="Google Shape;69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200" y="1762650"/>
            <a:ext cx="6628099" cy="28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7"/>
          <p:cNvSpPr txBox="1"/>
          <p:nvPr/>
        </p:nvSpPr>
        <p:spPr>
          <a:xfrm>
            <a:off x="368200" y="8944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 en el panel podemos observar que estamos consumiendo el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“Plan Spark” (Tier gratuito)</a:t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87"/>
          <p:cNvSpPr/>
          <p:nvPr/>
        </p:nvSpPr>
        <p:spPr>
          <a:xfrm>
            <a:off x="3977300" y="2026775"/>
            <a:ext cx="771300" cy="330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"/>
          <p:cNvSpPr/>
          <p:nvPr/>
        </p:nvSpPr>
        <p:spPr>
          <a:xfrm>
            <a:off x="1136200" y="5480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88"/>
          <p:cNvSpPr txBox="1"/>
          <p:nvPr/>
        </p:nvSpPr>
        <p:spPr>
          <a:xfrm>
            <a:off x="2492050" y="588825"/>
            <a:ext cx="59235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FIREBASE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5" name="Google Shape;70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3150" y="639125"/>
            <a:ext cx="716800" cy="7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8"/>
          <p:cNvSpPr txBox="1"/>
          <p:nvPr/>
        </p:nvSpPr>
        <p:spPr>
          <a:xfrm>
            <a:off x="906150" y="1766375"/>
            <a:ext cx="73317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una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plataforma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servicios para el desarrollo de apps.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de manera simple y rápida crear aplicaciones ricas en contenido, interactividad y persistencia.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nosotros usaremos el free-tier (spark), una vez que se excedan las cuotas podemos configurarlo para utilizar un plan “pay-as-you-go”, que cobra de acuerdo al consumo.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requerimos extensos conocimientos de infraestructura o mantenimiento, para poder tener nuestra app escalable.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9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FIRESTORE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3" name="Google Shape;71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9500" y="2049925"/>
            <a:ext cx="762975" cy="8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90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</a:t>
            </a:r>
            <a:endParaRPr b="1" i="1" sz="26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0" name="Google Shape;720;p90"/>
          <p:cNvSpPr txBox="1"/>
          <p:nvPr/>
        </p:nvSpPr>
        <p:spPr>
          <a:xfrm>
            <a:off x="368200" y="4638825"/>
            <a:ext cx="666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Firestore es una de las soluciones para acceder a información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1" name="Google Shape;721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200" y="1762650"/>
            <a:ext cx="6628099" cy="28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90"/>
          <p:cNvSpPr txBox="1"/>
          <p:nvPr/>
        </p:nvSpPr>
        <p:spPr>
          <a:xfrm>
            <a:off x="368200" y="894450"/>
            <a:ext cx="7953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panel podemos acceder a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empezar a diseñar nuestra capa de datos dinámicos, y poder enriquecer la app:</a:t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3" name="Google Shape;723;p90"/>
          <p:cNvSpPr/>
          <p:nvPr/>
        </p:nvSpPr>
        <p:spPr>
          <a:xfrm>
            <a:off x="453200" y="2767075"/>
            <a:ext cx="771300" cy="330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CREACIÓN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9" name="Google Shape;72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2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CREANDO UN STORE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92"/>
          <p:cNvSpPr txBox="1"/>
          <p:nvPr/>
        </p:nvSpPr>
        <p:spPr>
          <a:xfrm>
            <a:off x="368200" y="4463575"/>
            <a:ext cx="6662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confundir con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es otro servicio de Firebase dedicado a ofrecer almacenamiento de archivos.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7" name="Google Shape;737;p92"/>
          <p:cNvSpPr txBox="1"/>
          <p:nvPr/>
        </p:nvSpPr>
        <p:spPr>
          <a:xfrm>
            <a:off x="326975" y="894450"/>
            <a:ext cx="7953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mismo panel, podemos crear una base de datos:</a:t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8" name="Google Shape;738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200" y="1656800"/>
            <a:ext cx="6860350" cy="24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93"/>
          <p:cNvSpPr txBox="1"/>
          <p:nvPr/>
        </p:nvSpPr>
        <p:spPr>
          <a:xfrm>
            <a:off x="368200" y="4463575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opción fácil para desarrollar rápido, aunque debes considerar que la base estará expuesta por 30 días, o hasta que restrinjas el acceso como indica.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6" name="Google Shape;746;p93"/>
          <p:cNvSpPr txBox="1"/>
          <p:nvPr/>
        </p:nvSpPr>
        <p:spPr>
          <a:xfrm>
            <a:off x="326975" y="782875"/>
            <a:ext cx="79539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mismo panel podemos crear una base de datos. Por ahora, elegiremos el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modo de prueba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(sin control de acceso):</a:t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7" name="Google Shape;74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875" y="1597963"/>
            <a:ext cx="4626604" cy="2816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48" name="Google Shape;748;p93"/>
          <p:cNvCxnSpPr/>
          <p:nvPr/>
        </p:nvCxnSpPr>
        <p:spPr>
          <a:xfrm>
            <a:off x="3792225" y="3206625"/>
            <a:ext cx="4395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9" name="Google Shape;749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3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CREANDO UN STORE - INICIO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/>
        </p:nvSpPr>
        <p:spPr>
          <a:xfrm>
            <a:off x="852150" y="2333400"/>
            <a:ext cx="7439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Recordemos la reconciliación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0263" y="701400"/>
            <a:ext cx="1823463" cy="16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 rotWithShape="1">
          <a:blip r:embed="rId5">
            <a:alphaModFix/>
          </a:blip>
          <a:srcRect b="0" l="0" r="0" t="15725"/>
          <a:stretch/>
        </p:blipFill>
        <p:spPr>
          <a:xfrm>
            <a:off x="1868975" y="3027625"/>
            <a:ext cx="5406051" cy="16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1"/>
          <p:cNvSpPr txBox="1"/>
          <p:nvPr/>
        </p:nvSpPr>
        <p:spPr>
          <a:xfrm>
            <a:off x="1933450" y="29022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V-DOM          Nuevo V-DOM		                        Reconciliado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0" name="Google Shape;150;p31"/>
          <p:cNvCxnSpPr/>
          <p:nvPr/>
        </p:nvCxnSpPr>
        <p:spPr>
          <a:xfrm>
            <a:off x="3535950" y="4659625"/>
            <a:ext cx="15705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" name="Google Shape;151;p31"/>
          <p:cNvCxnSpPr/>
          <p:nvPr/>
        </p:nvCxnSpPr>
        <p:spPr>
          <a:xfrm flipH="1">
            <a:off x="4412275" y="2714275"/>
            <a:ext cx="3643800" cy="8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" name="Google Shape;152;p31"/>
          <p:cNvSpPr txBox="1"/>
          <p:nvPr/>
        </p:nvSpPr>
        <p:spPr>
          <a:xfrm>
            <a:off x="8056075" y="2485000"/>
            <a:ext cx="1016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Zona de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2156550" y="4408575"/>
            <a:ext cx="15864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Estado original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4" name="Google Shape;154;p31"/>
          <p:cNvCxnSpPr/>
          <p:nvPr/>
        </p:nvCxnSpPr>
        <p:spPr>
          <a:xfrm flipH="1">
            <a:off x="5428475" y="3507500"/>
            <a:ext cx="384300" cy="5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" name="Google Shape;155;p31"/>
          <p:cNvCxnSpPr/>
          <p:nvPr/>
        </p:nvCxnSpPr>
        <p:spPr>
          <a:xfrm>
            <a:off x="5986300" y="3879325"/>
            <a:ext cx="23550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" name="Google Shape;156;p31"/>
          <p:cNvCxnSpPr/>
          <p:nvPr/>
        </p:nvCxnSpPr>
        <p:spPr>
          <a:xfrm flipH="1" rot="10800000">
            <a:off x="6432475" y="3705775"/>
            <a:ext cx="135090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7" name="Google Shape;157;p31"/>
          <p:cNvSpPr txBox="1"/>
          <p:nvPr/>
        </p:nvSpPr>
        <p:spPr>
          <a:xfrm>
            <a:off x="7783475" y="34319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Cambio aislado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8" name="Google Shape;158;p31"/>
          <p:cNvCxnSpPr/>
          <p:nvPr/>
        </p:nvCxnSpPr>
        <p:spPr>
          <a:xfrm rot="10800000">
            <a:off x="1388150" y="3532350"/>
            <a:ext cx="557700" cy="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9" name="Google Shape;159;p31"/>
          <p:cNvSpPr txBox="1"/>
          <p:nvPr/>
        </p:nvSpPr>
        <p:spPr>
          <a:xfrm>
            <a:off x="481550" y="3288325"/>
            <a:ext cx="1016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Fiber 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tree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4"/>
          <p:cNvSpPr txBox="1"/>
          <p:nvPr/>
        </p:nvSpPr>
        <p:spPr>
          <a:xfrm>
            <a:off x="368200" y="4463575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DC impactan en los costos efectivos, verifica estos specs en la sección de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pricing </a:t>
            </a:r>
            <a:endParaRPr b="1" i="1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7" name="Google Shape;757;p94"/>
          <p:cNvSpPr txBox="1"/>
          <p:nvPr/>
        </p:nvSpPr>
        <p:spPr>
          <a:xfrm>
            <a:off x="326975" y="782875"/>
            <a:ext cx="7953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Usualmente viene preconfigurado para DC en us-central, y está bien por ahora ya que es un DC multi-región</a:t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8" name="Google Shape;758;p94"/>
          <p:cNvPicPr preferRelativeResize="0"/>
          <p:nvPr/>
        </p:nvPicPr>
        <p:blipFill rotWithShape="1">
          <a:blip r:embed="rId4">
            <a:alphaModFix/>
          </a:blip>
          <a:srcRect b="932" l="0" r="0" t="932"/>
          <a:stretch/>
        </p:blipFill>
        <p:spPr>
          <a:xfrm>
            <a:off x="406875" y="1597963"/>
            <a:ext cx="4626605" cy="28164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9" name="Google Shape;759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7504" y="1755025"/>
            <a:ext cx="3805721" cy="215246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0" name="Google Shape;760;p94"/>
          <p:cNvSpPr/>
          <p:nvPr/>
        </p:nvSpPr>
        <p:spPr>
          <a:xfrm>
            <a:off x="4100700" y="2363550"/>
            <a:ext cx="647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4"/>
          <p:cNvSpPr txBox="1"/>
          <p:nvPr/>
        </p:nvSpPr>
        <p:spPr>
          <a:xfrm>
            <a:off x="326975" y="334975"/>
            <a:ext cx="6049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CREANDO UN STORE - DATACENTER (DC)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5"/>
          <p:cNvSpPr txBox="1"/>
          <p:nvPr/>
        </p:nvSpPr>
        <p:spPr>
          <a:xfrm>
            <a:off x="368200" y="4463575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datos se almacenan en colecciones y cada una define un tipo de entidad distinta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9" name="Google Shape;769;p95"/>
          <p:cNvSpPr txBox="1"/>
          <p:nvPr/>
        </p:nvSpPr>
        <p:spPr>
          <a:xfrm>
            <a:off x="326975" y="782875"/>
            <a:ext cx="7953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Almacenaremos distintos datos en distintas colecciones con sus respectivos campos. ¡Presiona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iniciar colección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empecemos!</a:t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70" name="Google Shape;770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200" y="1593075"/>
            <a:ext cx="5873882" cy="26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95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CREANDO UNA COLECCIÓN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96"/>
          <p:cNvSpPr txBox="1"/>
          <p:nvPr/>
        </p:nvSpPr>
        <p:spPr>
          <a:xfrm>
            <a:off x="326975" y="782875"/>
            <a:ext cx="7953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Almacenaremos distintos datos en distintas colecciones, con sus respectivos campos. ¡Presiona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iniciar colección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empecemos!</a:t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79" name="Google Shape;779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200" y="1662475"/>
            <a:ext cx="4318400" cy="26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2375" y="1662475"/>
            <a:ext cx="3400428" cy="264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96"/>
          <p:cNvSpPr/>
          <p:nvPr/>
        </p:nvSpPr>
        <p:spPr>
          <a:xfrm>
            <a:off x="4524825" y="2163050"/>
            <a:ext cx="647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6"/>
          <p:cNvSpPr txBox="1"/>
          <p:nvPr/>
        </p:nvSpPr>
        <p:spPr>
          <a:xfrm>
            <a:off x="368200" y="4463575"/>
            <a:ext cx="67632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Recuerda poner atención al tipo de dato que brindas a cada campo para que tenga sentido con el dato que almacena, ante la duda puedes recurrir a un string  ;)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4" name="Google Shape;784;p96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CONFIGURANDO UNA COLECCIÓN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7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CREANDO EL PRIMER DOCUMENTO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1" name="Google Shape;791;p97"/>
          <p:cNvSpPr txBox="1"/>
          <p:nvPr/>
        </p:nvSpPr>
        <p:spPr>
          <a:xfrm>
            <a:off x="368200" y="4463575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te preocupes si todavía no sabes todos los campos que quieres implementar a futuro. Firestore te dejará crear, agregar o quitarlos como quieras.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2" name="Google Shape;792;p97"/>
          <p:cNvSpPr txBox="1"/>
          <p:nvPr/>
        </p:nvSpPr>
        <p:spPr>
          <a:xfrm>
            <a:off x="326975" y="1093700"/>
            <a:ext cx="38355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los campos que contengan la información para los ítems de tu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ItemList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alojada en ‘/’. 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Puedes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autogenerar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ids, así que no es necesario que crees un campo específico id, y usar el provisto por firestore da beneficios de tolerancia a alta concurrencia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93" name="Google Shape;79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1225" y="782875"/>
            <a:ext cx="3515475" cy="371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7"/>
          <p:cNvSpPr/>
          <p:nvPr/>
        </p:nvSpPr>
        <p:spPr>
          <a:xfrm rot="8844401">
            <a:off x="5321669" y="695814"/>
            <a:ext cx="647703" cy="20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98"/>
          <p:cNvSpPr txBox="1"/>
          <p:nvPr/>
        </p:nvSpPr>
        <p:spPr>
          <a:xfrm>
            <a:off x="326975" y="334975"/>
            <a:ext cx="5647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2" name="Google Shape;802;p98"/>
          <p:cNvSpPr txBox="1"/>
          <p:nvPr/>
        </p:nvSpPr>
        <p:spPr>
          <a:xfrm>
            <a:off x="368200" y="4463575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estamos muy lejos de poder acceder a la información, ¡sigue así!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3" name="Google Shape;803;p98"/>
          <p:cNvSpPr txBox="1"/>
          <p:nvPr/>
        </p:nvSpPr>
        <p:spPr>
          <a:xfrm>
            <a:off x="326975" y="1093700"/>
            <a:ext cx="7436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¡Una vez logrado, tendrás tu primer colección de firestore creada!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04" name="Google Shape;80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3906" y="334975"/>
            <a:ext cx="620544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575" y="1731800"/>
            <a:ext cx="5830186" cy="2579376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98"/>
          <p:cNvSpPr/>
          <p:nvPr/>
        </p:nvSpPr>
        <p:spPr>
          <a:xfrm>
            <a:off x="4378300" y="2011350"/>
            <a:ext cx="1357200" cy="3855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9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00"/>
          <p:cNvSpPr txBox="1"/>
          <p:nvPr/>
        </p:nvSpPr>
        <p:spPr>
          <a:xfrm>
            <a:off x="1307400" y="2077200"/>
            <a:ext cx="652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 BREAKOUT ROOMS!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18" name="Google Shape;818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00"/>
          <p:cNvSpPr txBox="1"/>
          <p:nvPr/>
        </p:nvSpPr>
        <p:spPr>
          <a:xfrm>
            <a:off x="1473750" y="3183775"/>
            <a:ext cx="619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419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 de consolidación de aprendizajes</a:t>
            </a:r>
            <a:endParaRPr b="0" i="0" sz="2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1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CREA TU ITEM COLLECTION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 tu cuenta de Firebase, y crea un cloud Firestore con una nueva colección de items.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5" name="Google Shape;82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2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419" sz="2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32" name="Google Shape;832;p102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 tu cuenta de Firebase, y crea un cloud Firestore con una nueva colección de items, con los siguientes atributos (como mínimo): categoryId, title, description, image, price, stock. 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Extra-mile: si estás optando por el challenge-extra opcional, crea también tu colección de categorías dinámicas (id, key y nombre).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Cuentas con 20 minutos para hacer la actividad.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33" name="Google Shape;83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3"/>
          <p:cNvSpPr txBox="1"/>
          <p:nvPr/>
        </p:nvSpPr>
        <p:spPr>
          <a:xfrm>
            <a:off x="20318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CONFIGURANDO 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NUESTRA APP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40" name="Google Shape;84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0250" y="2049925"/>
            <a:ext cx="762975" cy="8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4"/>
          <p:cNvSpPr txBox="1"/>
          <p:nvPr/>
        </p:nvSpPr>
        <p:spPr>
          <a:xfrm>
            <a:off x="800400" y="1176525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 has registrado en Firebase.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46" name="Google Shape;84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04"/>
          <p:cNvSpPr txBox="1"/>
          <p:nvPr/>
        </p:nvSpPr>
        <p:spPr>
          <a:xfrm>
            <a:off x="326975" y="334975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FIRESTORE: CHECKLIST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8" name="Google Shape;848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8025" y="1176513"/>
            <a:ext cx="2753875" cy="27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04"/>
          <p:cNvSpPr/>
          <p:nvPr/>
        </p:nvSpPr>
        <p:spPr>
          <a:xfrm>
            <a:off x="326975" y="1176525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93" y="1243763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04"/>
          <p:cNvSpPr txBox="1"/>
          <p:nvPr/>
        </p:nvSpPr>
        <p:spPr>
          <a:xfrm>
            <a:off x="800400" y="2244400"/>
            <a:ext cx="3115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un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Firestore.</a:t>
            </a:r>
            <a:endParaRPr b="1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2" name="Google Shape;852;p104"/>
          <p:cNvSpPr/>
          <p:nvPr/>
        </p:nvSpPr>
        <p:spPr>
          <a:xfrm>
            <a:off x="326975" y="2244400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93" y="2311638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04"/>
          <p:cNvSpPr txBox="1"/>
          <p:nvPr/>
        </p:nvSpPr>
        <p:spPr>
          <a:xfrm>
            <a:off x="809700" y="2811975"/>
            <a:ext cx="5085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Inicialización de la primera colección (items).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5" name="Google Shape;855;p104"/>
          <p:cNvSpPr/>
          <p:nvPr/>
        </p:nvSpPr>
        <p:spPr>
          <a:xfrm>
            <a:off x="336275" y="2811963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993" y="2879201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04"/>
          <p:cNvSpPr txBox="1"/>
          <p:nvPr/>
        </p:nvSpPr>
        <p:spPr>
          <a:xfrm>
            <a:off x="809688" y="1676838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 creado un nuevo proyecto.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8" name="Google Shape;858;p104"/>
          <p:cNvSpPr/>
          <p:nvPr/>
        </p:nvSpPr>
        <p:spPr>
          <a:xfrm>
            <a:off x="336263" y="1676838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981" y="1744076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04"/>
          <p:cNvSpPr txBox="1"/>
          <p:nvPr/>
        </p:nvSpPr>
        <p:spPr>
          <a:xfrm>
            <a:off x="809700" y="3379525"/>
            <a:ext cx="4865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Creaste tu primer item en la colección.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1" name="Google Shape;861;p104"/>
          <p:cNvSpPr/>
          <p:nvPr/>
        </p:nvSpPr>
        <p:spPr>
          <a:xfrm>
            <a:off x="336275" y="3379525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2" name="Google Shape;862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993" y="3446763"/>
            <a:ext cx="250013" cy="27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5"/>
          <p:cNvSpPr txBox="1"/>
          <p:nvPr/>
        </p:nvSpPr>
        <p:spPr>
          <a:xfrm>
            <a:off x="800400" y="1557525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 tu integración con una webapp.</a:t>
            </a:r>
            <a:endParaRPr b="1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8" name="Google Shape;86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05"/>
          <p:cNvSpPr txBox="1"/>
          <p:nvPr/>
        </p:nvSpPr>
        <p:spPr>
          <a:xfrm>
            <a:off x="326975" y="334975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CHECKLIST PARA CONECTAR NUESTRA REACT-APP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0" name="Google Shape;870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8025" y="1176513"/>
            <a:ext cx="2753875" cy="27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05"/>
          <p:cNvSpPr/>
          <p:nvPr/>
        </p:nvSpPr>
        <p:spPr>
          <a:xfrm>
            <a:off x="326975" y="1557525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93" y="1624763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05"/>
          <p:cNvSpPr txBox="1"/>
          <p:nvPr/>
        </p:nvSpPr>
        <p:spPr>
          <a:xfrm>
            <a:off x="831263" y="2127238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 firebase en el proyecto vía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4" name="Google Shape;874;p105"/>
          <p:cNvSpPr/>
          <p:nvPr/>
        </p:nvSpPr>
        <p:spPr>
          <a:xfrm>
            <a:off x="326963" y="2127238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81" y="2194476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05"/>
          <p:cNvSpPr txBox="1"/>
          <p:nvPr/>
        </p:nvSpPr>
        <p:spPr>
          <a:xfrm>
            <a:off x="800400" y="2696975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el client con tu api key.</a:t>
            </a:r>
            <a:endParaRPr b="1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7" name="Google Shape;877;p105"/>
          <p:cNvSpPr/>
          <p:nvPr/>
        </p:nvSpPr>
        <p:spPr>
          <a:xfrm>
            <a:off x="326975" y="2696975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93" y="2764213"/>
            <a:ext cx="250013" cy="272373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05"/>
          <p:cNvSpPr txBox="1"/>
          <p:nvPr/>
        </p:nvSpPr>
        <p:spPr>
          <a:xfrm>
            <a:off x="831263" y="3266688"/>
            <a:ext cx="5382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un client factory.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0" name="Google Shape;880;p105"/>
          <p:cNvSpPr/>
          <p:nvPr/>
        </p:nvSpPr>
        <p:spPr>
          <a:xfrm>
            <a:off x="326963" y="3266688"/>
            <a:ext cx="373500" cy="4068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81" y="3333926"/>
            <a:ext cx="250013" cy="27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06"/>
          <p:cNvSpPr txBox="1"/>
          <p:nvPr/>
        </p:nvSpPr>
        <p:spPr>
          <a:xfrm>
            <a:off x="326975" y="3349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CONFIGURA TU INTEGRACIÓN CON LA WEB APP</a:t>
            </a:r>
            <a:endParaRPr b="0" i="1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8" name="Google Shape;888;p106"/>
          <p:cNvSpPr txBox="1"/>
          <p:nvPr/>
        </p:nvSpPr>
        <p:spPr>
          <a:xfrm>
            <a:off x="402113" y="2105561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06"/>
          <p:cNvSpPr txBox="1"/>
          <p:nvPr/>
        </p:nvSpPr>
        <p:spPr>
          <a:xfrm>
            <a:off x="357825" y="928795"/>
            <a:ext cx="8256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Busca tus configuraciones de aplicación: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0" name="Google Shape;890;p106"/>
          <p:cNvSpPr txBox="1"/>
          <p:nvPr/>
        </p:nvSpPr>
        <p:spPr>
          <a:xfrm>
            <a:off x="417538" y="2550986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06"/>
          <p:cNvSpPr txBox="1"/>
          <p:nvPr/>
        </p:nvSpPr>
        <p:spPr>
          <a:xfrm>
            <a:off x="357825" y="4366520"/>
            <a:ext cx="8256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 una integración de tipo web a tu APP.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92" name="Google Shape;892;p106"/>
          <p:cNvPicPr preferRelativeResize="0"/>
          <p:nvPr/>
        </p:nvPicPr>
        <p:blipFill rotWithShape="1">
          <a:blip r:embed="rId4">
            <a:alphaModFix/>
          </a:blip>
          <a:srcRect b="0" l="-1540" r="1540" t="0"/>
          <a:stretch/>
        </p:blipFill>
        <p:spPr>
          <a:xfrm>
            <a:off x="402125" y="1394586"/>
            <a:ext cx="3499983" cy="191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0025" y="2431124"/>
            <a:ext cx="6655000" cy="20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06"/>
          <p:cNvSpPr/>
          <p:nvPr/>
        </p:nvSpPr>
        <p:spPr>
          <a:xfrm rot="931483">
            <a:off x="3120815" y="2546281"/>
            <a:ext cx="4501331" cy="208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07"/>
          <p:cNvSpPr txBox="1"/>
          <p:nvPr/>
        </p:nvSpPr>
        <p:spPr>
          <a:xfrm>
            <a:off x="402113" y="2105561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07"/>
          <p:cNvSpPr txBox="1"/>
          <p:nvPr/>
        </p:nvSpPr>
        <p:spPr>
          <a:xfrm>
            <a:off x="357825" y="928795"/>
            <a:ext cx="8256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tu web app en tu proyecto: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2" name="Google Shape;902;p107"/>
          <p:cNvSpPr txBox="1"/>
          <p:nvPr/>
        </p:nvSpPr>
        <p:spPr>
          <a:xfrm>
            <a:off x="417538" y="2550986"/>
            <a:ext cx="5643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07"/>
          <p:cNvSpPr txBox="1"/>
          <p:nvPr/>
        </p:nvSpPr>
        <p:spPr>
          <a:xfrm>
            <a:off x="357825" y="4366520"/>
            <a:ext cx="8256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obtendrás tus “api keys” para acceder al servicio.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04" name="Google Shape;904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132" y="1388725"/>
            <a:ext cx="3436439" cy="22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428" y="1388724"/>
            <a:ext cx="3362249" cy="27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07"/>
          <p:cNvSpPr/>
          <p:nvPr/>
        </p:nvSpPr>
        <p:spPr>
          <a:xfrm rot="931490">
            <a:off x="3156427" y="2284988"/>
            <a:ext cx="2548794" cy="208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07"/>
          <p:cNvSpPr txBox="1"/>
          <p:nvPr/>
        </p:nvSpPr>
        <p:spPr>
          <a:xfrm>
            <a:off x="326975" y="3349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CONFIGURA TU INTEGRACIÓN CON LA WEB APP</a:t>
            </a:r>
            <a:endParaRPr b="0" i="1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08"/>
          <p:cNvSpPr txBox="1"/>
          <p:nvPr/>
        </p:nvSpPr>
        <p:spPr>
          <a:xfrm>
            <a:off x="2285538" y="1179125"/>
            <a:ext cx="45729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 el cliente de firebase vía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NPM: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4" name="Google Shape;914;p108"/>
          <p:cNvSpPr txBox="1"/>
          <p:nvPr/>
        </p:nvSpPr>
        <p:spPr>
          <a:xfrm>
            <a:off x="326975" y="3349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INSTALACIÓN LOCAL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5" name="Google Shape;915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3212" y="1848755"/>
            <a:ext cx="6457575" cy="11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08"/>
          <p:cNvSpPr txBox="1"/>
          <p:nvPr/>
        </p:nvSpPr>
        <p:spPr>
          <a:xfrm>
            <a:off x="1240638" y="3382963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Puedes hacerlo como vimos en la clase 2, usando el terminal dentro del proyecto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09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CREA TU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FIRESTORE CLIENT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22" name="Google Shape;92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725" y="2077200"/>
            <a:ext cx="762975" cy="8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9"/>
          <p:cNvSpPr txBox="1"/>
          <p:nvPr/>
        </p:nvSpPr>
        <p:spPr>
          <a:xfrm>
            <a:off x="2016000" y="4593201"/>
            <a:ext cx="5112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Actualizado a firebase firestore 8.x / Nov-2020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10"/>
          <p:cNvSpPr txBox="1"/>
          <p:nvPr/>
        </p:nvSpPr>
        <p:spPr>
          <a:xfrm>
            <a:off x="326975" y="2587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CONFIGURA TU API KEY Y CREA UN HELPER FACTORY</a:t>
            </a:r>
            <a:endParaRPr b="0" i="1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1" name="Google Shape;931;p110"/>
          <p:cNvSpPr txBox="1"/>
          <p:nvPr/>
        </p:nvSpPr>
        <p:spPr>
          <a:xfrm>
            <a:off x="386700" y="1035875"/>
            <a:ext cx="35844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tu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client factory</a:t>
            </a:r>
            <a:endParaRPr b="1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los datos de tu web-app provistos por la consola de firebase.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manera implementa una única vez la inicialización y consume los recursos de modo centralizado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32" name="Google Shape;932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5167" y="837550"/>
            <a:ext cx="4467608" cy="3647449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10"/>
          <p:cNvSpPr txBox="1"/>
          <p:nvPr/>
        </p:nvSpPr>
        <p:spPr>
          <a:xfrm>
            <a:off x="386700" y="4539663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¡Esta implementación simplifica la inicialización de firebase en toda tu app!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11"/>
          <p:cNvSpPr txBox="1"/>
          <p:nvPr/>
        </p:nvSpPr>
        <p:spPr>
          <a:xfrm>
            <a:off x="326975" y="3349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CONSULTA UNA COLECCIÓN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Google Shape;940;p111"/>
          <p:cNvSpPr txBox="1"/>
          <p:nvPr/>
        </p:nvSpPr>
        <p:spPr>
          <a:xfrm>
            <a:off x="386700" y="1035875"/>
            <a:ext cx="35844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 firestore desde nuestro factory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41" name="Google Shape;941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225" y="2068450"/>
            <a:ext cx="3393360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700" y="1254154"/>
            <a:ext cx="4612749" cy="32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11"/>
          <p:cNvSpPr txBox="1"/>
          <p:nvPr/>
        </p:nvSpPr>
        <p:spPr>
          <a:xfrm>
            <a:off x="4141700" y="752025"/>
            <a:ext cx="4539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¡Haz tu query contra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2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ACCEDE A UN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DOCUMENTO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49" name="Google Shape;94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3325" y="2077200"/>
            <a:ext cx="762975" cy="8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13"/>
          <p:cNvSpPr txBox="1"/>
          <p:nvPr/>
        </p:nvSpPr>
        <p:spPr>
          <a:xfrm>
            <a:off x="326975" y="3349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CONSULTA UN DOCUMENTO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7" name="Google Shape;957;p113"/>
          <p:cNvSpPr txBox="1"/>
          <p:nvPr/>
        </p:nvSpPr>
        <p:spPr>
          <a:xfrm>
            <a:off x="386700" y="1035875"/>
            <a:ext cx="35844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 firestore desde nuestro factory.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58" name="Google Shape;95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225" y="2068450"/>
            <a:ext cx="339336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13"/>
          <p:cNvSpPr txBox="1"/>
          <p:nvPr/>
        </p:nvSpPr>
        <p:spPr>
          <a:xfrm>
            <a:off x="5301800" y="680000"/>
            <a:ext cx="35844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¡Haz tu query contra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60" name="Google Shape;960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3550" y="1182201"/>
            <a:ext cx="3320901" cy="3180349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13"/>
          <p:cNvSpPr txBox="1"/>
          <p:nvPr/>
        </p:nvSpPr>
        <p:spPr>
          <a:xfrm>
            <a:off x="482225" y="2571750"/>
            <a:ext cx="3729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AutoNum type="arabicPeriod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 a qué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colección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accederás con .collection()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AutoNum type="arabicPeriod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 qué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documento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buscas con .doc(id)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62" name="Google Shape;962;p113"/>
          <p:cNvCxnSpPr/>
          <p:nvPr/>
        </p:nvCxnSpPr>
        <p:spPr>
          <a:xfrm flipH="1" rot="10800000">
            <a:off x="4009225" y="1841875"/>
            <a:ext cx="1617300" cy="1145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3" name="Google Shape;963;p113"/>
          <p:cNvCxnSpPr>
            <a:stCxn id="961" idx="3"/>
          </p:cNvCxnSpPr>
          <p:nvPr/>
        </p:nvCxnSpPr>
        <p:spPr>
          <a:xfrm flipH="1" rot="10800000">
            <a:off x="4211225" y="2021400"/>
            <a:ext cx="1593300" cy="1445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595050" y="958200"/>
            <a:ext cx="79539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ciclos de render puedo decidir que quiero hacer rendering de sólo algunos nodos de </a:t>
            </a: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 árbol,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de otro: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React</a:t>
            </a:r>
            <a:r>
              <a:rPr b="0" i="0" lang="es-419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maneja el asunto con comodidad.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1963500" y="325702"/>
            <a:ext cx="5217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RENDERING CONDICIONAL</a:t>
            </a:r>
            <a:endParaRPr b="1" i="1" sz="3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5113" y="1851150"/>
            <a:ext cx="4873775" cy="23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/>
          <p:nvPr/>
        </p:nvSpPr>
        <p:spPr>
          <a:xfrm>
            <a:off x="2352025" y="3330275"/>
            <a:ext cx="437700" cy="165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3154050" y="3086225"/>
            <a:ext cx="1541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true           false</a:t>
            </a:r>
            <a:endParaRPr b="0" i="0" sz="14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4"/>
          <p:cNvSpPr txBox="1"/>
          <p:nvPr/>
        </p:nvSpPr>
        <p:spPr>
          <a:xfrm>
            <a:off x="326975" y="334975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CONTENIDO DE LA RESPUESTA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0" name="Google Shape;970;p114"/>
          <p:cNvSpPr txBox="1"/>
          <p:nvPr/>
        </p:nvSpPr>
        <p:spPr>
          <a:xfrm>
            <a:off x="386700" y="1035875"/>
            <a:ext cx="5172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diseño, en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id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es parte del documento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consulta a firestore nos devolverá un objeto que es la referencia de firestore que adentro tiene los siguientes campos: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-"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id, ref, metadata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tiene un método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.data() 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nos da el contenido que buscamos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71" name="Google Shape;971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4874" y="901475"/>
            <a:ext cx="3559124" cy="263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Google Shape;972;p114"/>
          <p:cNvCxnSpPr/>
          <p:nvPr/>
        </p:nvCxnSpPr>
        <p:spPr>
          <a:xfrm flipH="1" rot="10800000">
            <a:off x="3312950" y="2911375"/>
            <a:ext cx="3933300" cy="1109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15"/>
          <p:cNvSpPr txBox="1"/>
          <p:nvPr/>
        </p:nvSpPr>
        <p:spPr>
          <a:xfrm>
            <a:off x="326975" y="334975"/>
            <a:ext cx="8427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CONTENIDO DE LA RESPUESTA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9" name="Google Shape;979;p115"/>
          <p:cNvSpPr txBox="1"/>
          <p:nvPr/>
        </p:nvSpPr>
        <p:spPr>
          <a:xfrm>
            <a:off x="386700" y="1035875"/>
            <a:ext cx="4638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necesitas algo de info extra de esta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consulta la puedes buscar en esa respuesta de tipo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DocumentSnapshot</a:t>
            </a:r>
            <a:endParaRPr b="1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Puedes combinar el resultado con el id si después lo necesitas para algo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realizando lo siguiente: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 id: doc.id, ...doc.data() }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80" name="Google Shape;980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9649" y="843775"/>
            <a:ext cx="4044351" cy="2994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1" name="Google Shape;981;p115"/>
          <p:cNvCxnSpPr/>
          <p:nvPr/>
        </p:nvCxnSpPr>
        <p:spPr>
          <a:xfrm flipH="1" rot="10800000">
            <a:off x="4496525" y="1488100"/>
            <a:ext cx="2210700" cy="161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2" name="Google Shape;982;p115"/>
          <p:cNvCxnSpPr/>
          <p:nvPr/>
        </p:nvCxnSpPr>
        <p:spPr>
          <a:xfrm flipH="1" rot="10800000">
            <a:off x="4237725" y="3040800"/>
            <a:ext cx="1067400" cy="10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6"/>
          <p:cNvSpPr txBox="1"/>
          <p:nvPr/>
        </p:nvSpPr>
        <p:spPr>
          <a:xfrm>
            <a:off x="1762050" y="2077200"/>
            <a:ext cx="5619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ACCEDE A UNA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COLECCIÓN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88" name="Google Shape;98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3325" y="2077200"/>
            <a:ext cx="762975" cy="8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17"/>
          <p:cNvSpPr txBox="1"/>
          <p:nvPr/>
        </p:nvSpPr>
        <p:spPr>
          <a:xfrm>
            <a:off x="344725" y="238650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CONSULTA UNA COLECCIÓN SIN FILTROS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6" name="Google Shape;996;p117"/>
          <p:cNvSpPr txBox="1"/>
          <p:nvPr/>
        </p:nvSpPr>
        <p:spPr>
          <a:xfrm>
            <a:off x="386700" y="1035875"/>
            <a:ext cx="35844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 firestore desde nuestro factory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7" name="Google Shape;997;p117"/>
          <p:cNvSpPr txBox="1"/>
          <p:nvPr/>
        </p:nvSpPr>
        <p:spPr>
          <a:xfrm>
            <a:off x="386700" y="4539663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vez de un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.doc()</a:t>
            </a:r>
            <a:r>
              <a:rPr b="0" i="1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estas usando un </a:t>
            </a:r>
            <a:r>
              <a:rPr b="1" i="1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get()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8" name="Google Shape;998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225" y="2068450"/>
            <a:ext cx="3393360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700" y="1254154"/>
            <a:ext cx="4612749" cy="32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17"/>
          <p:cNvSpPr txBox="1"/>
          <p:nvPr/>
        </p:nvSpPr>
        <p:spPr>
          <a:xfrm>
            <a:off x="4141700" y="752025"/>
            <a:ext cx="4539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¡Haz tu query contra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700" y="1285079"/>
            <a:ext cx="4612749" cy="32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8"/>
          <p:cNvSpPr txBox="1"/>
          <p:nvPr/>
        </p:nvSpPr>
        <p:spPr>
          <a:xfrm>
            <a:off x="326975" y="836850"/>
            <a:ext cx="4539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¡Haz tu query contra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8" name="Google Shape;1008;p118"/>
          <p:cNvSpPr txBox="1"/>
          <p:nvPr/>
        </p:nvSpPr>
        <p:spPr>
          <a:xfrm>
            <a:off x="5295950" y="1268550"/>
            <a:ext cx="3794100" cy="3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AutoNum type="arabicPeriod"/>
            </a:pP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Inicializa el cliente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AutoNum type="arabicPeriod"/>
            </a:pP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Setea a la colección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AutoNum type="arabicPeriod"/>
            </a:pP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Invoca el llamado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AutoNum type="arabicPeriod"/>
            </a:pP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snapshot (resultado)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</a:pP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(opcional) verifica su tamaño con .</a:t>
            </a:r>
            <a:r>
              <a:rPr b="1" i="0" lang="es-419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size</a:t>
            </a:r>
            <a:endParaRPr b="1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</a:pP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set de datos mediante el accesor querySnapshot.</a:t>
            </a:r>
            <a:r>
              <a:rPr b="1" i="0" lang="es-419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docs</a:t>
            </a:r>
            <a:endParaRPr b="1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AutoNum type="arabicPeriod"/>
            </a:pPr>
            <a:r>
              <a:rPr b="0" i="0" lang="es-419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Persiste en algún estado la respuesta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09" name="Google Shape;1009;p118"/>
          <p:cNvCxnSpPr/>
          <p:nvPr/>
        </p:nvCxnSpPr>
        <p:spPr>
          <a:xfrm flipH="1">
            <a:off x="2774225" y="1479250"/>
            <a:ext cx="2645100" cy="339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0" name="Google Shape;1010;p118"/>
          <p:cNvCxnSpPr/>
          <p:nvPr/>
        </p:nvCxnSpPr>
        <p:spPr>
          <a:xfrm flipH="1">
            <a:off x="4339800" y="1764575"/>
            <a:ext cx="1064100" cy="231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1" name="Google Shape;1011;p118"/>
          <p:cNvCxnSpPr/>
          <p:nvPr/>
        </p:nvCxnSpPr>
        <p:spPr>
          <a:xfrm flipH="1">
            <a:off x="2257600" y="2049900"/>
            <a:ext cx="3138600" cy="138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2" name="Google Shape;1012;p118"/>
          <p:cNvCxnSpPr/>
          <p:nvPr/>
        </p:nvCxnSpPr>
        <p:spPr>
          <a:xfrm rot="10800000">
            <a:off x="3938750" y="2227300"/>
            <a:ext cx="1488300" cy="23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3" name="Google Shape;1013;p118"/>
          <p:cNvCxnSpPr/>
          <p:nvPr/>
        </p:nvCxnSpPr>
        <p:spPr>
          <a:xfrm rot="10800000">
            <a:off x="3267125" y="2415400"/>
            <a:ext cx="2152200" cy="97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4" name="Google Shape;1014;p118"/>
          <p:cNvCxnSpPr/>
          <p:nvPr/>
        </p:nvCxnSpPr>
        <p:spPr>
          <a:xfrm rot="10800000">
            <a:off x="2974800" y="2990650"/>
            <a:ext cx="2483100" cy="30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5" name="Google Shape;1015;p118"/>
          <p:cNvCxnSpPr/>
          <p:nvPr/>
        </p:nvCxnSpPr>
        <p:spPr>
          <a:xfrm rot="10800000">
            <a:off x="1471000" y="3067725"/>
            <a:ext cx="3941100" cy="491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6" name="Google Shape;1016;p118"/>
          <p:cNvSpPr txBox="1"/>
          <p:nvPr/>
        </p:nvSpPr>
        <p:spPr>
          <a:xfrm>
            <a:off x="344725" y="238650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CONSULTA UNA COLECCIÓN SIN FILTROS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19"/>
          <p:cNvSpPr txBox="1"/>
          <p:nvPr/>
        </p:nvSpPr>
        <p:spPr>
          <a:xfrm>
            <a:off x="326975" y="836850"/>
            <a:ext cx="4539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¡Haz tu query contra </a:t>
            </a:r>
            <a:r>
              <a:rPr b="1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firestore</a:t>
            </a: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!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3" name="Google Shape;1023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8225" y="1546798"/>
            <a:ext cx="5736225" cy="26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19"/>
          <p:cNvSpPr txBox="1"/>
          <p:nvPr/>
        </p:nvSpPr>
        <p:spPr>
          <a:xfrm>
            <a:off x="222000" y="2109000"/>
            <a:ext cx="2721900" cy="1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 un filtro simple sobre la colección utilizando un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.where 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5" name="Google Shape;1025;p119"/>
          <p:cNvSpPr txBox="1"/>
          <p:nvPr/>
        </p:nvSpPr>
        <p:spPr>
          <a:xfrm>
            <a:off x="344725" y="238650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CONSULTA UNA COLECCIÓN SIN FILTROS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20"/>
          <p:cNvSpPr txBox="1"/>
          <p:nvPr/>
        </p:nvSpPr>
        <p:spPr>
          <a:xfrm>
            <a:off x="203500" y="1565700"/>
            <a:ext cx="27219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 un filtro combinado utilizando chaining (encadenado) sobre la colección utilizando un .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</a:t>
            </a: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veces que necesites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32" name="Google Shape;1032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4025" y="1481950"/>
            <a:ext cx="5895300" cy="21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20"/>
          <p:cNvSpPr txBox="1"/>
          <p:nvPr/>
        </p:nvSpPr>
        <p:spPr>
          <a:xfrm>
            <a:off x="344725" y="238650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CONSULTA UNA COLECCIÓN SIN FILTROS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21"/>
          <p:cNvSpPr txBox="1"/>
          <p:nvPr/>
        </p:nvSpPr>
        <p:spPr>
          <a:xfrm>
            <a:off x="326975" y="334975"/>
            <a:ext cx="7644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419" sz="2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FIREBASE: APLICA UN LÍMITE DE RESULTADOS</a:t>
            </a:r>
            <a:endParaRPr b="1" i="1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0" name="Google Shape;1040;p121"/>
          <p:cNvSpPr txBox="1"/>
          <p:nvPr/>
        </p:nvSpPr>
        <p:spPr>
          <a:xfrm>
            <a:off x="326975" y="836850"/>
            <a:ext cx="6854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query masivo puede ser poco ideal, pon un límite de acuerdo a tus caso de uso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1" name="Google Shape;1041;p121"/>
          <p:cNvSpPr txBox="1"/>
          <p:nvPr/>
        </p:nvSpPr>
        <p:spPr>
          <a:xfrm>
            <a:off x="218950" y="2256800"/>
            <a:ext cx="27219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 limit en el chaining, para poner un tope de resultados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2" name="Google Shape;1042;p121"/>
          <p:cNvSpPr txBox="1"/>
          <p:nvPr/>
        </p:nvSpPr>
        <p:spPr>
          <a:xfrm>
            <a:off x="422825" y="4419688"/>
            <a:ext cx="6662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419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combinación de size y las referencias de documentos que vimos en query a un documento te servirán luego para cuando necesites paginar tus resultados</a:t>
            </a:r>
            <a:endParaRPr b="0" i="1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43" name="Google Shape;1043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5880" y="1873100"/>
            <a:ext cx="5968119" cy="158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4" name="Google Shape;1044;p121"/>
          <p:cNvCxnSpPr/>
          <p:nvPr/>
        </p:nvCxnSpPr>
        <p:spPr>
          <a:xfrm flipH="1" rot="10800000">
            <a:off x="2307680" y="2642000"/>
            <a:ext cx="1089000" cy="431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22"/>
          <p:cNvSpPr txBox="1"/>
          <p:nvPr/>
        </p:nvSpPr>
        <p:spPr>
          <a:xfrm>
            <a:off x="2187450" y="17065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50" name="Google Shape;1050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50" y="44447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78" y="2435150"/>
            <a:ext cx="2362650" cy="1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5199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22"/>
          <p:cNvSpPr txBox="1"/>
          <p:nvPr/>
        </p:nvSpPr>
        <p:spPr>
          <a:xfrm>
            <a:off x="809550" y="3807400"/>
            <a:ext cx="75249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 de consolidación de aprendizajes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3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059" name="Google Shape;1059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